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customXml/itemProps4.xml" ContentType="application/vnd.openxmlformats-officedocument.customXml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Default Extension="tiff" ContentType="image/tiff"/>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5"/>
    <p:sldMasterId id="2147483775" r:id="rId6"/>
    <p:sldMasterId id="2147483791" r:id="rId7"/>
  </p:sldMasterIdLst>
  <p:notesMasterIdLst>
    <p:notesMasterId r:id="rId44"/>
  </p:notesMasterIdLst>
  <p:handoutMasterIdLst>
    <p:handoutMasterId r:id="rId45"/>
  </p:handoutMasterIdLst>
  <p:sldIdLst>
    <p:sldId id="1488" r:id="rId8"/>
    <p:sldId id="1711" r:id="rId9"/>
    <p:sldId id="1671" r:id="rId10"/>
    <p:sldId id="1713" r:id="rId11"/>
    <p:sldId id="1673" r:id="rId12"/>
    <p:sldId id="1674" r:id="rId13"/>
    <p:sldId id="1670" r:id="rId14"/>
    <p:sldId id="1727" r:id="rId15"/>
    <p:sldId id="1728" r:id="rId16"/>
    <p:sldId id="1694" r:id="rId17"/>
    <p:sldId id="1684" r:id="rId18"/>
    <p:sldId id="1715" r:id="rId19"/>
    <p:sldId id="1703" r:id="rId20"/>
    <p:sldId id="1693" r:id="rId21"/>
    <p:sldId id="1721" r:id="rId22"/>
    <p:sldId id="1720" r:id="rId23"/>
    <p:sldId id="1708" r:id="rId24"/>
    <p:sldId id="1707" r:id="rId25"/>
    <p:sldId id="1688" r:id="rId26"/>
    <p:sldId id="1723" r:id="rId27"/>
    <p:sldId id="1696" r:id="rId28"/>
    <p:sldId id="1724" r:id="rId29"/>
    <p:sldId id="1702" r:id="rId30"/>
    <p:sldId id="1653" r:id="rId31"/>
    <p:sldId id="1729" r:id="rId32"/>
    <p:sldId id="1730" r:id="rId33"/>
    <p:sldId id="1654" r:id="rId34"/>
    <p:sldId id="1677" r:id="rId35"/>
    <p:sldId id="1680" r:id="rId36"/>
    <p:sldId id="1681" r:id="rId37"/>
    <p:sldId id="1690" r:id="rId38"/>
    <p:sldId id="1664" r:id="rId39"/>
    <p:sldId id="1699" r:id="rId40"/>
    <p:sldId id="1719" r:id="rId41"/>
    <p:sldId id="1725" r:id="rId42"/>
    <p:sldId id="1645" r:id="rId43"/>
  </p:sldIdLst>
  <p:sldSz cx="9144000" cy="6858000" type="screen4x3"/>
  <p:notesSz cx="6858000" cy="9296400"/>
  <p:defaultTextStyle>
    <a:defPPr>
      <a:defRPr lang="en-US"/>
    </a:defPPr>
    <a:lvl1pPr marL="0" algn="l" defTabSz="914192" rtl="0" eaLnBrk="1" latinLnBrk="0" hangingPunct="1">
      <a:defRPr sz="1800" kern="1200">
        <a:solidFill>
          <a:schemeClr val="tx1"/>
        </a:solidFill>
        <a:latin typeface="+mn-lt"/>
        <a:ea typeface="+mn-ea"/>
        <a:cs typeface="+mn-cs"/>
      </a:defRPr>
    </a:lvl1pPr>
    <a:lvl2pPr marL="457096" algn="l" defTabSz="914192" rtl="0" eaLnBrk="1" latinLnBrk="0" hangingPunct="1">
      <a:defRPr sz="1800" kern="1200">
        <a:solidFill>
          <a:schemeClr val="tx1"/>
        </a:solidFill>
        <a:latin typeface="+mn-lt"/>
        <a:ea typeface="+mn-ea"/>
        <a:cs typeface="+mn-cs"/>
      </a:defRPr>
    </a:lvl2pPr>
    <a:lvl3pPr marL="914192" algn="l" defTabSz="914192" rtl="0" eaLnBrk="1" latinLnBrk="0" hangingPunct="1">
      <a:defRPr sz="1800" kern="1200">
        <a:solidFill>
          <a:schemeClr val="tx1"/>
        </a:solidFill>
        <a:latin typeface="+mn-lt"/>
        <a:ea typeface="+mn-ea"/>
        <a:cs typeface="+mn-cs"/>
      </a:defRPr>
    </a:lvl3pPr>
    <a:lvl4pPr marL="1371292" algn="l" defTabSz="914192" rtl="0" eaLnBrk="1" latinLnBrk="0" hangingPunct="1">
      <a:defRPr sz="1800" kern="1200">
        <a:solidFill>
          <a:schemeClr val="tx1"/>
        </a:solidFill>
        <a:latin typeface="+mn-lt"/>
        <a:ea typeface="+mn-ea"/>
        <a:cs typeface="+mn-cs"/>
      </a:defRPr>
    </a:lvl4pPr>
    <a:lvl5pPr marL="1828390" algn="l" defTabSz="914192" rtl="0" eaLnBrk="1" latinLnBrk="0" hangingPunct="1">
      <a:defRPr sz="1800" kern="1200">
        <a:solidFill>
          <a:schemeClr val="tx1"/>
        </a:solidFill>
        <a:latin typeface="+mn-lt"/>
        <a:ea typeface="+mn-ea"/>
        <a:cs typeface="+mn-cs"/>
      </a:defRPr>
    </a:lvl5pPr>
    <a:lvl6pPr marL="2285487" algn="l" defTabSz="914192" rtl="0" eaLnBrk="1" latinLnBrk="0" hangingPunct="1">
      <a:defRPr sz="1800" kern="1200">
        <a:solidFill>
          <a:schemeClr val="tx1"/>
        </a:solidFill>
        <a:latin typeface="+mn-lt"/>
        <a:ea typeface="+mn-ea"/>
        <a:cs typeface="+mn-cs"/>
      </a:defRPr>
    </a:lvl6pPr>
    <a:lvl7pPr marL="2742584" algn="l" defTabSz="914192" rtl="0" eaLnBrk="1" latinLnBrk="0" hangingPunct="1">
      <a:defRPr sz="1800" kern="1200">
        <a:solidFill>
          <a:schemeClr val="tx1"/>
        </a:solidFill>
        <a:latin typeface="+mn-lt"/>
        <a:ea typeface="+mn-ea"/>
        <a:cs typeface="+mn-cs"/>
      </a:defRPr>
    </a:lvl7pPr>
    <a:lvl8pPr marL="3199680" algn="l" defTabSz="914192" rtl="0" eaLnBrk="1" latinLnBrk="0" hangingPunct="1">
      <a:defRPr sz="1800" kern="1200">
        <a:solidFill>
          <a:schemeClr val="tx1"/>
        </a:solidFill>
        <a:latin typeface="+mn-lt"/>
        <a:ea typeface="+mn-ea"/>
        <a:cs typeface="+mn-cs"/>
      </a:defRPr>
    </a:lvl8pPr>
    <a:lvl9pPr marL="3656777" algn="l" defTabSz="914192"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odesk, Inc." initials="AI" lastIdx="2" clrIdx="0"/>
  <p:cmAuthor id="1" name="dyers" initials="d" lastIdx="11" clrIdx="1"/>
  <p:cmAuthor id="2" name="Ryan Nutbrown" initials="J"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2A97FF"/>
    <a:srgbClr val="000000"/>
    <a:srgbClr val="6D6D6D"/>
    <a:srgbClr val="607FDC"/>
    <a:srgbClr val="5A77CF"/>
    <a:srgbClr val="269F78"/>
    <a:srgbClr val="134463"/>
    <a:srgbClr val="0B6B0B"/>
    <a:srgbClr val="310000"/>
    <a:srgbClr val="010A0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2" autoAdjust="0"/>
    <p:restoredTop sz="81417" autoAdjust="0"/>
  </p:normalViewPr>
  <p:slideViewPr>
    <p:cSldViewPr snapToGrid="0" showGuides="1">
      <p:cViewPr varScale="1">
        <p:scale>
          <a:sx n="106" d="100"/>
          <a:sy n="106" d="100"/>
        </p:scale>
        <p:origin x="-1998" y="-84"/>
      </p:cViewPr>
      <p:guideLst>
        <p:guide orient="horz" pos="2113"/>
        <p:guide orient="horz" pos="3990"/>
        <p:guide orient="horz" pos="1871"/>
        <p:guide orient="horz" pos="3030"/>
        <p:guide orient="horz" pos="1869"/>
        <p:guide orient="horz" pos="1314"/>
        <p:guide pos="2878"/>
        <p:guide pos="402"/>
        <p:guide pos="367"/>
        <p:guide pos="3101"/>
      </p:guideLst>
    </p:cSldViewPr>
  </p:slideViewPr>
  <p:outlineViewPr>
    <p:cViewPr>
      <p:scale>
        <a:sx n="33" d="100"/>
        <a:sy n="33" d="100"/>
      </p:scale>
      <p:origin x="0" y="3354"/>
    </p:cViewPr>
  </p:outlineViewPr>
  <p:notesTextViewPr>
    <p:cViewPr>
      <p:scale>
        <a:sx n="100" d="100"/>
        <a:sy n="100" d="100"/>
      </p:scale>
      <p:origin x="0" y="0"/>
    </p:cViewPr>
  </p:notesTextViewPr>
  <p:sorterViewPr>
    <p:cViewPr>
      <p:scale>
        <a:sx n="140" d="100"/>
        <a:sy n="140" d="100"/>
      </p:scale>
      <p:origin x="0" y="0"/>
    </p:cViewPr>
  </p:sorterViewPr>
  <p:notesViewPr>
    <p:cSldViewPr snapToGrid="0">
      <p:cViewPr varScale="1">
        <p:scale>
          <a:sx n="97" d="100"/>
          <a:sy n="97" d="100"/>
        </p:scale>
        <p:origin x="-3618" y="-102"/>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rbreea\Documents\render_data_23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rbreea\Documents\render_data_23K.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rbreea\Documents\render_data_23K.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
          <c:y val="0.11380629407053547"/>
          <c:w val="0.91083404633119258"/>
          <c:h val="0.84103859444746254"/>
        </c:manualLayout>
      </c:layout>
      <c:barChart>
        <c:barDir val="col"/>
        <c:grouping val="clustered"/>
        <c:ser>
          <c:idx val="0"/>
          <c:order val="0"/>
          <c:cat>
            <c:strRef>
              <c:f>Sheet3!$I$23:$I$33</c:f>
              <c:strCache>
                <c:ptCount val="11"/>
                <c:pt idx="0">
                  <c:v>&lt;1</c:v>
                </c:pt>
                <c:pt idx="1">
                  <c:v>1-2</c:v>
                </c:pt>
                <c:pt idx="2">
                  <c:v>2-3</c:v>
                </c:pt>
                <c:pt idx="3">
                  <c:v>3-4</c:v>
                </c:pt>
                <c:pt idx="4">
                  <c:v>4-5</c:v>
                </c:pt>
                <c:pt idx="5">
                  <c:v>5-6</c:v>
                </c:pt>
                <c:pt idx="6">
                  <c:v>6-7</c:v>
                </c:pt>
                <c:pt idx="7">
                  <c:v>7-8</c:v>
                </c:pt>
                <c:pt idx="8">
                  <c:v>8-9</c:v>
                </c:pt>
                <c:pt idx="9">
                  <c:v>9-10</c:v>
                </c:pt>
                <c:pt idx="10">
                  <c:v>&gt;10</c:v>
                </c:pt>
              </c:strCache>
            </c:strRef>
          </c:cat>
          <c:val>
            <c:numRef>
              <c:f>Sheet3!$H$23:$H$33</c:f>
              <c:numCache>
                <c:formatCode>General</c:formatCode>
                <c:ptCount val="11"/>
                <c:pt idx="0">
                  <c:v>1.2424248852023514</c:v>
                </c:pt>
                <c:pt idx="1">
                  <c:v>2.1719683770232368</c:v>
                </c:pt>
                <c:pt idx="2">
                  <c:v>1.9766674590499598</c:v>
                </c:pt>
                <c:pt idx="3">
                  <c:v>1.8804290927722376</c:v>
                </c:pt>
                <c:pt idx="4">
                  <c:v>2.0034347139022763</c:v>
                </c:pt>
                <c:pt idx="5">
                  <c:v>2.6862905250064801</c:v>
                </c:pt>
                <c:pt idx="6">
                  <c:v>2.5911813367475212</c:v>
                </c:pt>
                <c:pt idx="7">
                  <c:v>3.0592343070947035</c:v>
                </c:pt>
                <c:pt idx="8">
                  <c:v>2.2240605783978609</c:v>
                </c:pt>
                <c:pt idx="9">
                  <c:v>1.8382481105937767</c:v>
                </c:pt>
                <c:pt idx="10">
                  <c:v>2.3102796482209782</c:v>
                </c:pt>
              </c:numCache>
            </c:numRef>
          </c:val>
        </c:ser>
        <c:axId val="124111488"/>
        <c:axId val="124117376"/>
      </c:barChart>
      <c:catAx>
        <c:axId val="124111488"/>
        <c:scaling>
          <c:orientation val="minMax"/>
        </c:scaling>
        <c:axPos val="b"/>
        <c:tickLblPos val="none"/>
        <c:crossAx val="124117376"/>
        <c:crosses val="autoZero"/>
        <c:auto val="1"/>
        <c:lblAlgn val="ctr"/>
        <c:lblOffset val="100"/>
      </c:catAx>
      <c:valAx>
        <c:axId val="124117376"/>
        <c:scaling>
          <c:orientation val="minMax"/>
        </c:scaling>
        <c:axPos val="l"/>
        <c:majorGridlines>
          <c:spPr>
            <a:ln>
              <a:solidFill>
                <a:srgbClr val="FFFFFF">
                  <a:tint val="75000"/>
                  <a:shade val="95000"/>
                  <a:satMod val="105000"/>
                  <a:alpha val="0"/>
                </a:srgbClr>
              </a:solidFill>
            </a:ln>
          </c:spPr>
        </c:majorGridlines>
        <c:numFmt formatCode="General" sourceLinked="1"/>
        <c:majorTickMark val="none"/>
        <c:tickLblPos val="none"/>
        <c:spPr>
          <a:ln>
            <a:noFill/>
          </a:ln>
        </c:spPr>
        <c:crossAx val="124111488"/>
        <c:crosses val="autoZero"/>
        <c:crossBetween val="between"/>
      </c:valAx>
    </c:plotArea>
    <c:plotVisOnly val="1"/>
    <c:dispBlanksAs val="gap"/>
  </c:chart>
  <c:txPr>
    <a:bodyPr/>
    <a:lstStyle/>
    <a:p>
      <a:pPr>
        <a:defRPr sz="2000">
          <a:latin typeface="Calibri" pitchFamily="34" charset="0"/>
          <a:cs typeface="Calibri"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
          <c:y val="0.11380629407053526"/>
          <c:w val="0.91083404633119291"/>
          <c:h val="0.84103859444746254"/>
        </c:manualLayout>
      </c:layout>
      <c:barChart>
        <c:barDir val="col"/>
        <c:grouping val="clustered"/>
        <c:ser>
          <c:idx val="0"/>
          <c:order val="0"/>
          <c:cat>
            <c:strRef>
              <c:f>Sheet3!$I$23:$I$33</c:f>
              <c:strCache>
                <c:ptCount val="11"/>
                <c:pt idx="0">
                  <c:v>&lt;1</c:v>
                </c:pt>
                <c:pt idx="1">
                  <c:v>1-2</c:v>
                </c:pt>
                <c:pt idx="2">
                  <c:v>2-3</c:v>
                </c:pt>
                <c:pt idx="3">
                  <c:v>3-4</c:v>
                </c:pt>
                <c:pt idx="4">
                  <c:v>4-5</c:v>
                </c:pt>
                <c:pt idx="5">
                  <c:v>5-6</c:v>
                </c:pt>
                <c:pt idx="6">
                  <c:v>6-7</c:v>
                </c:pt>
                <c:pt idx="7">
                  <c:v>7-8</c:v>
                </c:pt>
                <c:pt idx="8">
                  <c:v>8-9</c:v>
                </c:pt>
                <c:pt idx="9">
                  <c:v>9-10</c:v>
                </c:pt>
                <c:pt idx="10">
                  <c:v>&gt;10</c:v>
                </c:pt>
              </c:strCache>
            </c:strRef>
          </c:cat>
          <c:val>
            <c:numRef>
              <c:f>Sheet3!$H$23:$H$33</c:f>
              <c:numCache>
                <c:formatCode>General</c:formatCode>
                <c:ptCount val="11"/>
                <c:pt idx="0">
                  <c:v>1.2424248852023509</c:v>
                </c:pt>
                <c:pt idx="1">
                  <c:v>2.1719683770232368</c:v>
                </c:pt>
                <c:pt idx="2">
                  <c:v>1.9766674590499609</c:v>
                </c:pt>
                <c:pt idx="3">
                  <c:v>1.8804290927722376</c:v>
                </c:pt>
                <c:pt idx="4">
                  <c:v>2.0034347139022777</c:v>
                </c:pt>
                <c:pt idx="5">
                  <c:v>2.6862905250064801</c:v>
                </c:pt>
                <c:pt idx="6">
                  <c:v>2.5911813367475212</c:v>
                </c:pt>
                <c:pt idx="7">
                  <c:v>3.0592343070947035</c:v>
                </c:pt>
                <c:pt idx="8">
                  <c:v>2.2240605783978618</c:v>
                </c:pt>
                <c:pt idx="9">
                  <c:v>1.8382481105937771</c:v>
                </c:pt>
                <c:pt idx="10">
                  <c:v>2.3102796482209782</c:v>
                </c:pt>
              </c:numCache>
            </c:numRef>
          </c:val>
        </c:ser>
        <c:axId val="124162048"/>
        <c:axId val="124163584"/>
      </c:barChart>
      <c:catAx>
        <c:axId val="124162048"/>
        <c:scaling>
          <c:orientation val="minMax"/>
        </c:scaling>
        <c:axPos val="b"/>
        <c:tickLblPos val="none"/>
        <c:crossAx val="124163584"/>
        <c:crosses val="autoZero"/>
        <c:auto val="1"/>
        <c:lblAlgn val="ctr"/>
        <c:lblOffset val="100"/>
      </c:catAx>
      <c:valAx>
        <c:axId val="124163584"/>
        <c:scaling>
          <c:orientation val="minMax"/>
        </c:scaling>
        <c:axPos val="l"/>
        <c:majorGridlines>
          <c:spPr>
            <a:ln>
              <a:solidFill>
                <a:srgbClr val="FFFFFF">
                  <a:tint val="75000"/>
                  <a:shade val="95000"/>
                  <a:satMod val="105000"/>
                  <a:alpha val="0"/>
                </a:srgbClr>
              </a:solidFill>
            </a:ln>
          </c:spPr>
        </c:majorGridlines>
        <c:numFmt formatCode="General" sourceLinked="1"/>
        <c:majorTickMark val="none"/>
        <c:tickLblPos val="none"/>
        <c:spPr>
          <a:ln>
            <a:noFill/>
          </a:ln>
        </c:spPr>
        <c:crossAx val="124162048"/>
        <c:crosses val="autoZero"/>
        <c:crossBetween val="between"/>
      </c:valAx>
    </c:plotArea>
    <c:plotVisOnly val="1"/>
    <c:dispBlanksAs val="gap"/>
  </c:chart>
  <c:txPr>
    <a:bodyPr/>
    <a:lstStyle/>
    <a:p>
      <a:pPr>
        <a:defRPr sz="2000">
          <a:latin typeface="Calibri" pitchFamily="34" charset="0"/>
          <a:cs typeface="Calibri"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cat>
            <c:numRef>
              <c:f>Sheet3!$I$23:$I$33</c:f>
              <c:numCache>
                <c:formatCode>General</c:formatCode>
                <c:ptCount val="11"/>
              </c:numCache>
            </c:numRef>
          </c:cat>
          <c:val>
            <c:numRef>
              <c:f>Sheet3!$H$23:$H$33</c:f>
              <c:numCache>
                <c:formatCode>General</c:formatCode>
                <c:ptCount val="11"/>
                <c:pt idx="0">
                  <c:v>1</c:v>
                </c:pt>
                <c:pt idx="1">
                  <c:v>1.7481687648823034</c:v>
                </c:pt>
                <c:pt idx="2">
                  <c:v>1.5909754244241641</c:v>
                </c:pt>
                <c:pt idx="3">
                  <c:v>1.5135153160313346</c:v>
                </c:pt>
                <c:pt idx="4">
                  <c:v>1.612519789134752</c:v>
                </c:pt>
                <c:pt idx="5">
                  <c:v>2.1621351576268211</c:v>
                </c:pt>
                <c:pt idx="6">
                  <c:v>2.0855838993642566</c:v>
                </c:pt>
                <c:pt idx="7">
                  <c:v>2.4623092659613333</c:v>
                </c:pt>
                <c:pt idx="8">
                  <c:v>1.7900966125896749</c:v>
                </c:pt>
                <c:pt idx="9">
                  <c:v>1.4795647869644639</c:v>
                </c:pt>
                <c:pt idx="10">
                  <c:v>1.8594924133741078</c:v>
                </c:pt>
              </c:numCache>
            </c:numRef>
          </c:val>
        </c:ser>
        <c:axId val="123754752"/>
        <c:axId val="123769216"/>
      </c:barChart>
      <c:catAx>
        <c:axId val="123754752"/>
        <c:scaling>
          <c:orientation val="minMax"/>
        </c:scaling>
        <c:axPos val="b"/>
        <c:title>
          <c:tx>
            <c:rich>
              <a:bodyPr/>
              <a:lstStyle/>
              <a:p>
                <a:pPr>
                  <a:defRPr/>
                </a:pPr>
                <a:r>
                  <a:rPr lang="en-US" dirty="0" smtClean="0"/>
                  <a:t>Bins Scenes by # </a:t>
                </a:r>
                <a:r>
                  <a:rPr lang="en-US" dirty="0"/>
                  <a:t>of Lights </a:t>
                </a:r>
                <a:r>
                  <a:rPr lang="en-US" dirty="0" smtClean="0"/>
                  <a:t>(by 100s)</a:t>
                </a:r>
                <a:endParaRPr lang="en-US" dirty="0"/>
              </a:p>
            </c:rich>
          </c:tx>
          <c:layout/>
        </c:title>
        <c:numFmt formatCode="General" sourceLinked="1"/>
        <c:tickLblPos val="nextTo"/>
        <c:crossAx val="123769216"/>
        <c:crosses val="autoZero"/>
        <c:auto val="1"/>
        <c:lblAlgn val="ctr"/>
        <c:lblOffset val="100"/>
      </c:catAx>
      <c:valAx>
        <c:axId val="123769216"/>
        <c:scaling>
          <c:orientation val="minMax"/>
        </c:scaling>
        <c:axPos val="l"/>
        <c:majorGridlines/>
        <c:title>
          <c:tx>
            <c:rich>
              <a:bodyPr rot="-5400000" vert="horz"/>
              <a:lstStyle/>
              <a:p>
                <a:pPr>
                  <a:defRPr/>
                </a:pPr>
                <a:r>
                  <a:rPr lang="en-US" dirty="0"/>
                  <a:t>Cost Relative to Sun/Sky</a:t>
                </a:r>
              </a:p>
            </c:rich>
          </c:tx>
          <c:layout/>
        </c:title>
        <c:numFmt formatCode="General" sourceLinked="1"/>
        <c:tickLblPos val="nextTo"/>
        <c:crossAx val="123754752"/>
        <c:crosses val="autoZero"/>
        <c:crossBetween val="between"/>
      </c:valAx>
    </c:plotArea>
    <c:plotVisOnly val="1"/>
    <c:dispBlanksAs val="gap"/>
  </c:chart>
  <c:txPr>
    <a:bodyPr/>
    <a:lstStyle/>
    <a:p>
      <a:pPr>
        <a:defRPr sz="2000">
          <a:latin typeface="Calibri" pitchFamily="34" charset="0"/>
          <a:cs typeface="Calibri" pitchFamily="34" charset="0"/>
        </a:defRPr>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1"/>
          <c:order val="0"/>
          <c:tx>
            <c:v>Rel. Cost</c:v>
          </c:tx>
          <c:cat>
            <c:strRef>
              <c:f>Sheet1!$A$18:$A$20</c:f>
              <c:strCache>
                <c:ptCount val="3"/>
                <c:pt idx="0">
                  <c:v>Standard</c:v>
                </c:pt>
                <c:pt idx="1">
                  <c:v>High</c:v>
                </c:pt>
                <c:pt idx="2">
                  <c:v>Best</c:v>
                </c:pt>
              </c:strCache>
            </c:strRef>
          </c:cat>
          <c:val>
            <c:numRef>
              <c:f>Sheet1!$B$18:$B$20</c:f>
              <c:numCache>
                <c:formatCode>General</c:formatCode>
                <c:ptCount val="3"/>
                <c:pt idx="0">
                  <c:v>1</c:v>
                </c:pt>
                <c:pt idx="1">
                  <c:v>1.6</c:v>
                </c:pt>
                <c:pt idx="2">
                  <c:v>2.1</c:v>
                </c:pt>
              </c:numCache>
            </c:numRef>
          </c:val>
        </c:ser>
        <c:ser>
          <c:idx val="0"/>
          <c:order val="1"/>
          <c:tx>
            <c:v>1000's of VPLs</c:v>
          </c:tx>
          <c:spPr>
            <a:noFill/>
          </c:spPr>
          <c:val>
            <c:numRef>
              <c:f>Sheet1!$C$18:$C$20</c:f>
              <c:numCache>
                <c:formatCode>General</c:formatCode>
                <c:ptCount val="3"/>
                <c:pt idx="0">
                  <c:v>125</c:v>
                </c:pt>
                <c:pt idx="1">
                  <c:v>600</c:v>
                </c:pt>
                <c:pt idx="2">
                  <c:v>600</c:v>
                </c:pt>
              </c:numCache>
            </c:numRef>
          </c:val>
        </c:ser>
        <c:ser>
          <c:idx val="2"/>
          <c:order val="2"/>
          <c:tx>
            <c:v>Eye Samples</c:v>
          </c:tx>
          <c:spPr>
            <a:noFill/>
          </c:spPr>
          <c:val>
            <c:numRef>
              <c:f>Sheet1!$D$18:$D$20</c:f>
              <c:numCache>
                <c:formatCode>General</c:formatCode>
                <c:ptCount val="3"/>
                <c:pt idx="0">
                  <c:v>1</c:v>
                </c:pt>
                <c:pt idx="1">
                  <c:v>16</c:v>
                </c:pt>
                <c:pt idx="2">
                  <c:v>64</c:v>
                </c:pt>
              </c:numCache>
            </c:numRef>
          </c:val>
        </c:ser>
        <c:ser>
          <c:idx val="3"/>
          <c:order val="3"/>
          <c:tx>
            <c:v>Max Cut Size</c:v>
          </c:tx>
          <c:spPr>
            <a:noFill/>
          </c:spPr>
          <c:val>
            <c:numRef>
              <c:f>Sheet1!$E$18:$E$20</c:f>
              <c:numCache>
                <c:formatCode>General</c:formatCode>
                <c:ptCount val="3"/>
                <c:pt idx="0">
                  <c:v>1024</c:v>
                </c:pt>
                <c:pt idx="1">
                  <c:v>16384</c:v>
                </c:pt>
                <c:pt idx="2">
                  <c:v>16384</c:v>
                </c:pt>
              </c:numCache>
            </c:numRef>
          </c:val>
        </c:ser>
        <c:overlap val="100"/>
        <c:axId val="126707968"/>
        <c:axId val="126722048"/>
      </c:barChart>
      <c:catAx>
        <c:axId val="126707968"/>
        <c:scaling>
          <c:orientation val="minMax"/>
        </c:scaling>
        <c:axPos val="b"/>
        <c:majorTickMark val="none"/>
        <c:tickLblPos val="nextTo"/>
        <c:crossAx val="126722048"/>
        <c:crosses val="autoZero"/>
        <c:auto val="1"/>
        <c:lblAlgn val="ctr"/>
        <c:lblOffset val="100"/>
      </c:catAx>
      <c:valAx>
        <c:axId val="126722048"/>
        <c:scaling>
          <c:orientation val="minMax"/>
          <c:max val="2.5"/>
          <c:min val="0"/>
        </c:scaling>
        <c:axPos val="l"/>
        <c:majorGridlines/>
        <c:numFmt formatCode="General" sourceLinked="1"/>
        <c:majorTickMark val="none"/>
        <c:tickLblPos val="nextTo"/>
        <c:crossAx val="126707968"/>
        <c:crosses val="autoZero"/>
        <c:crossBetween val="between"/>
      </c:valAx>
      <c:dTable>
        <c:showHorzBorder val="1"/>
        <c:showVertBorder val="1"/>
        <c:showOutline val="1"/>
        <c:spPr>
          <a:ln w="9525" cap="rnd"/>
        </c:spPr>
      </c:dTable>
    </c:plotArea>
    <c:plotVisOnly val="1"/>
    <c:dispBlanksAs val="gap"/>
  </c:chart>
  <c:txPr>
    <a:bodyPr/>
    <a:lstStyle/>
    <a:p>
      <a:pPr>
        <a:defRPr sz="2000">
          <a:latin typeface="Calibri" pitchFamily="34" charset="0"/>
          <a:cs typeface="Calibri" pitchFamily="34" charset="0"/>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0.10349</cdr:x>
      <cdr:y>0.86219</cdr:y>
    </cdr:from>
    <cdr:to>
      <cdr:x>0.23255</cdr:x>
      <cdr:y>0.96497</cdr:y>
    </cdr:to>
    <cdr:sp macro="" textlink="">
      <cdr:nvSpPr>
        <cdr:cNvPr id="2" name="TextBox 1"/>
        <cdr:cNvSpPr txBox="1"/>
      </cdr:nvSpPr>
      <cdr:spPr>
        <a:xfrm xmlns:a="http://schemas.openxmlformats.org/drawingml/2006/main">
          <a:off x="855475" y="4061012"/>
          <a:ext cx="1066800" cy="4840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smtClean="0">
              <a:solidFill>
                <a:schemeClr val="tx1"/>
              </a:solidFill>
            </a:rPr>
            <a:t>&lt; 100</a:t>
          </a:r>
          <a:endParaRPr lang="en-US" sz="2000" b="1" dirty="0">
            <a:solidFill>
              <a:schemeClr val="tx1"/>
            </a:solidFill>
          </a:endParaRPr>
        </a:p>
      </cdr:txBody>
    </cdr:sp>
  </cdr:relSizeAnchor>
  <cdr:relSizeAnchor xmlns:cdr="http://schemas.openxmlformats.org/drawingml/2006/chartDrawing">
    <cdr:from>
      <cdr:x>0.87094</cdr:x>
      <cdr:y>0.86219</cdr:y>
    </cdr:from>
    <cdr:to>
      <cdr:x>1</cdr:x>
      <cdr:y>0.96497</cdr:y>
    </cdr:to>
    <cdr:sp macro="" textlink="">
      <cdr:nvSpPr>
        <cdr:cNvPr id="3" name="TextBox 1"/>
        <cdr:cNvSpPr txBox="1"/>
      </cdr:nvSpPr>
      <cdr:spPr>
        <a:xfrm xmlns:a="http://schemas.openxmlformats.org/drawingml/2006/main">
          <a:off x="7199312" y="4061012"/>
          <a:ext cx="1066800" cy="4840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r"/>
          <a:r>
            <a:rPr lang="en-US" sz="2000" b="1" dirty="0" smtClean="0">
              <a:solidFill>
                <a:srgbClr val="FFFFFF"/>
              </a:solidFill>
            </a:rPr>
            <a:t>&gt; 1000</a:t>
          </a:r>
          <a:endParaRPr lang="en-US" sz="2000" b="1" dirty="0">
            <a:solidFill>
              <a:srgbClr val="FFFFFF"/>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0.85871</cdr:x>
      <cdr:y>0.82578</cdr:y>
    </cdr:from>
    <cdr:to>
      <cdr:x>0.93711</cdr:x>
      <cdr:y>0.88986</cdr:y>
    </cdr:to>
    <cdr:sp macro="" textlink="">
      <cdr:nvSpPr>
        <cdr:cNvPr id="2" name="TextBox 1"/>
        <cdr:cNvSpPr txBox="1"/>
      </cdr:nvSpPr>
      <cdr:spPr>
        <a:xfrm xmlns:a="http://schemas.openxmlformats.org/drawingml/2006/main">
          <a:off x="7098197" y="3889499"/>
          <a:ext cx="648070" cy="3018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smtClean="0">
              <a:solidFill>
                <a:schemeClr val="tx1"/>
              </a:solidFill>
              <a:latin typeface="Calibri" pitchFamily="34" charset="0"/>
              <a:cs typeface="Calibri" pitchFamily="34" charset="0"/>
            </a:rPr>
            <a:t>*</a:t>
          </a:r>
          <a:endParaRPr lang="en-US" sz="2000" dirty="0">
            <a:solidFill>
              <a:schemeClr val="tx1"/>
            </a:solidFill>
            <a:latin typeface="Calibri" pitchFamily="34" charset="0"/>
            <a:cs typeface="Calibri"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33" tIns="45717" rIns="91433" bIns="45717"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33" tIns="45717" rIns="91433" bIns="45717" rtlCol="0"/>
          <a:lstStyle>
            <a:lvl1pPr algn="r">
              <a:defRPr sz="1200"/>
            </a:lvl1pPr>
          </a:lstStyle>
          <a:p>
            <a:fld id="{489EA699-D4C3-475A-AB6B-73A724DDDB6E}" type="datetimeFigureOut">
              <a:rPr lang="en-US" smtClean="0"/>
              <a:pPr/>
              <a:t>8/3/2012</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33" tIns="45717" rIns="91433" bIns="4571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33" tIns="45717" rIns="91433" bIns="45717" rtlCol="0" anchor="b"/>
          <a:lstStyle>
            <a:lvl1pPr algn="r">
              <a:defRPr sz="1200"/>
            </a:lvl1pPr>
          </a:lstStyle>
          <a:p>
            <a:fld id="{AC7E4EC3-D44C-4E10-9051-3F9DB5013B32}" type="slidenum">
              <a:rPr lang="en-US" smtClean="0"/>
              <a:pPr/>
              <a:t>‹#›</a:t>
            </a:fld>
            <a:endParaRPr lang="en-US" dirty="0"/>
          </a:p>
        </p:txBody>
      </p:sp>
    </p:spTree>
    <p:extLst>
      <p:ext uri="{BB962C8B-B14F-4D97-AF65-F5344CB8AC3E}">
        <p14:creationId xmlns="" xmlns:p14="http://schemas.microsoft.com/office/powerpoint/2010/main" val="1905929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33" tIns="45717" rIns="91433" bIns="45717"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33" tIns="45717" rIns="91433" bIns="45717" rtlCol="0"/>
          <a:lstStyle>
            <a:lvl1pPr algn="r">
              <a:defRPr sz="1200"/>
            </a:lvl1pPr>
          </a:lstStyle>
          <a:p>
            <a:fld id="{C49C4DE2-6DF7-4C75-88FA-271344A967D7}" type="datetimeFigureOut">
              <a:rPr lang="en-US" smtClean="0"/>
              <a:pPr/>
              <a:t>8/3/2012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33" tIns="45717" rIns="91433" bIns="45717"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33" tIns="45717" rIns="91433"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33" tIns="45717" rIns="91433" bIns="4571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33" tIns="45717" rIns="91433" bIns="45717" rtlCol="0" anchor="b"/>
          <a:lstStyle>
            <a:lvl1pPr algn="r">
              <a:defRPr sz="1200"/>
            </a:lvl1pPr>
          </a:lstStyle>
          <a:p>
            <a:fld id="{984D1A54-967D-47B7-92FD-63EC8193B877}" type="slidenum">
              <a:rPr lang="en-US" smtClean="0"/>
              <a:pPr/>
              <a:t>‹#›</a:t>
            </a:fld>
            <a:endParaRPr lang="en-US" dirty="0"/>
          </a:p>
        </p:txBody>
      </p:sp>
    </p:spTree>
    <p:extLst>
      <p:ext uri="{BB962C8B-B14F-4D97-AF65-F5344CB8AC3E}">
        <p14:creationId xmlns="" xmlns:p14="http://schemas.microsoft.com/office/powerpoint/2010/main" val="1374283138"/>
      </p:ext>
    </p:extLst>
  </p:cSld>
  <p:clrMap bg1="lt1" tx1="dk1" bg2="lt2" tx2="dk2" accent1="accent1" accent2="accent2" accent3="accent3" accent4="accent4" accent5="accent5" accent6="accent6" hlink="hlink" folHlink="folHlink"/>
  <p:notesStyle>
    <a:lvl1pPr marL="0" algn="l" defTabSz="914192" rtl="0" eaLnBrk="1" latinLnBrk="0" hangingPunct="1">
      <a:defRPr sz="1200" kern="1200">
        <a:solidFill>
          <a:schemeClr val="tx1"/>
        </a:solidFill>
        <a:latin typeface="+mn-lt"/>
        <a:ea typeface="+mn-ea"/>
        <a:cs typeface="+mn-cs"/>
      </a:defRPr>
    </a:lvl1pPr>
    <a:lvl2pPr marL="457096" algn="l" defTabSz="914192" rtl="0" eaLnBrk="1" latinLnBrk="0" hangingPunct="1">
      <a:defRPr sz="1200" kern="1200">
        <a:solidFill>
          <a:schemeClr val="tx1"/>
        </a:solidFill>
        <a:latin typeface="+mn-lt"/>
        <a:ea typeface="+mn-ea"/>
        <a:cs typeface="+mn-cs"/>
      </a:defRPr>
    </a:lvl2pPr>
    <a:lvl3pPr marL="914192" algn="l" defTabSz="914192" rtl="0" eaLnBrk="1" latinLnBrk="0" hangingPunct="1">
      <a:defRPr sz="1200" kern="1200">
        <a:solidFill>
          <a:schemeClr val="tx1"/>
        </a:solidFill>
        <a:latin typeface="+mn-lt"/>
        <a:ea typeface="+mn-ea"/>
        <a:cs typeface="+mn-cs"/>
      </a:defRPr>
    </a:lvl3pPr>
    <a:lvl4pPr marL="1371292" algn="l" defTabSz="914192" rtl="0" eaLnBrk="1" latinLnBrk="0" hangingPunct="1">
      <a:defRPr sz="1200" kern="1200">
        <a:solidFill>
          <a:schemeClr val="tx1"/>
        </a:solidFill>
        <a:latin typeface="+mn-lt"/>
        <a:ea typeface="+mn-ea"/>
        <a:cs typeface="+mn-cs"/>
      </a:defRPr>
    </a:lvl4pPr>
    <a:lvl5pPr marL="1828390" algn="l" defTabSz="914192" rtl="0" eaLnBrk="1" latinLnBrk="0" hangingPunct="1">
      <a:defRPr sz="1200" kern="1200">
        <a:solidFill>
          <a:schemeClr val="tx1"/>
        </a:solidFill>
        <a:latin typeface="+mn-lt"/>
        <a:ea typeface="+mn-ea"/>
        <a:cs typeface="+mn-cs"/>
      </a:defRPr>
    </a:lvl5pPr>
    <a:lvl6pPr marL="2285487" algn="l" defTabSz="914192" rtl="0" eaLnBrk="1" latinLnBrk="0" hangingPunct="1">
      <a:defRPr sz="1200" kern="1200">
        <a:solidFill>
          <a:schemeClr val="tx1"/>
        </a:solidFill>
        <a:latin typeface="+mn-lt"/>
        <a:ea typeface="+mn-ea"/>
        <a:cs typeface="+mn-cs"/>
      </a:defRPr>
    </a:lvl6pPr>
    <a:lvl7pPr marL="2742584" algn="l" defTabSz="914192" rtl="0" eaLnBrk="1" latinLnBrk="0" hangingPunct="1">
      <a:defRPr sz="1200" kern="1200">
        <a:solidFill>
          <a:schemeClr val="tx1"/>
        </a:solidFill>
        <a:latin typeface="+mn-lt"/>
        <a:ea typeface="+mn-ea"/>
        <a:cs typeface="+mn-cs"/>
      </a:defRPr>
    </a:lvl7pPr>
    <a:lvl8pPr marL="3199680" algn="l" defTabSz="914192" rtl="0" eaLnBrk="1" latinLnBrk="0" hangingPunct="1">
      <a:defRPr sz="1200" kern="1200">
        <a:solidFill>
          <a:schemeClr val="tx1"/>
        </a:solidFill>
        <a:latin typeface="+mn-lt"/>
        <a:ea typeface="+mn-ea"/>
        <a:cs typeface="+mn-cs"/>
      </a:defRPr>
    </a:lvl8pPr>
    <a:lvl9pPr marL="3656777" algn="l" defTabSz="91419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0" marR="0" indent="0" algn="l" defTabSz="912203" rtl="0" eaLnBrk="1" fontAlgn="base" latinLnBrk="0" hangingPunct="1">
              <a:lnSpc>
                <a:spcPct val="100000"/>
              </a:lnSpc>
              <a:spcBef>
                <a:spcPct val="30000"/>
              </a:spcBef>
              <a:spcAft>
                <a:spcPct val="0"/>
              </a:spcAft>
              <a:buClrTx/>
              <a:buSzTx/>
              <a:buFontTx/>
              <a:buNone/>
              <a:tabLst/>
              <a:defRPr/>
            </a:pPr>
            <a:r>
              <a:rPr lang="en-US" i="0" dirty="0" smtClean="0"/>
              <a:t>This final section of the course discusses the use of many lights algorithms in our cloud rendering service, Autodesk® 360 Rendering.</a:t>
            </a:r>
            <a:endParaRPr lang="en-US" i="0" dirty="0"/>
          </a:p>
        </p:txBody>
      </p:sp>
      <p:sp>
        <p:nvSpPr>
          <p:cNvPr id="4" name="Slide Number Placeholder 3"/>
          <p:cNvSpPr>
            <a:spLocks noGrp="1"/>
          </p:cNvSpPr>
          <p:nvPr>
            <p:ph type="sldNum" sz="quarter" idx="10"/>
          </p:nvPr>
        </p:nvSpPr>
        <p:spPr/>
        <p:txBody>
          <a:bodyPr/>
          <a:lstStyle/>
          <a:p>
            <a:pPr defTabSz="1298973"/>
            <a:fld id="{8CFBA066-532B-432A-9CF9-2E02370A0DD7}" type="slidenum">
              <a:rPr lang="en-US">
                <a:solidFill>
                  <a:prstClr val="black"/>
                </a:solidFill>
                <a:latin typeface="Calibri"/>
              </a:rPr>
              <a:pPr defTabSz="1298973"/>
              <a:t>1</a:t>
            </a:fld>
            <a:endParaRPr lang="en-US" dirty="0">
              <a:solidFill>
                <a:prstClr val="black"/>
              </a:solidFill>
              <a:latin typeface="Calibri"/>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192" rtl="0" eaLnBrk="1" fontAlgn="auto" latinLnBrk="0" hangingPunct="1">
              <a:lnSpc>
                <a:spcPct val="100000"/>
              </a:lnSpc>
              <a:spcBef>
                <a:spcPts val="0"/>
              </a:spcBef>
              <a:spcAft>
                <a:spcPts val="0"/>
              </a:spcAft>
              <a:buClrTx/>
              <a:buSzTx/>
              <a:buFontTx/>
              <a:buNone/>
              <a:tabLst/>
              <a:defRPr/>
            </a:pPr>
            <a:r>
              <a:rPr lang="en-US" baseline="0" dirty="0" smtClean="0"/>
              <a:t>This talk will have two parts. The first part discusses the rendering algorithm we built at Autodesk and some of the implementation issues we addressed when developing that system. Then the second part discusses the advantages a many lights rendering algorithm brought to our application. The overall point of this second discussion is that many lights algorithms have proven to be faster and are fundamentally more scalable. Our results show that this holds true across a very wide array of images and scenes. However, since raw performance has been discussed at length in this course, this talk will focus on additional consequences of that scalability. Specifically, the goal of this talk is to describe how these algorithms also improve the reliability and predictability our rendering system and how their advantages have been critical to the success to our service. They have helped us</a:t>
            </a:r>
            <a:r>
              <a:rPr lang="en-US" dirty="0" smtClean="0"/>
              <a:t> to make rendering easier for novice users, to</a:t>
            </a:r>
            <a:r>
              <a:rPr lang="en-US" baseline="0" dirty="0" smtClean="0"/>
              <a:t> </a:t>
            </a:r>
            <a:r>
              <a:rPr lang="en-US" dirty="0" smtClean="0"/>
              <a:t>provide more consistent results for our customers and to improve the quality of images under fixed cost constraints.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service uses</a:t>
            </a:r>
            <a:r>
              <a:rPr lang="en-US" baseline="0" dirty="0" smtClean="0"/>
              <a:t> Multidimensional Lightcuts to compute its images.</a:t>
            </a:r>
            <a:endParaRPr lang="en-US" dirty="0"/>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11</a:t>
            </a:fld>
            <a:endParaRPr lang="en-US" dirty="0"/>
          </a:p>
        </p:txBody>
      </p:sp>
    </p:spTree>
    <p:extLst>
      <p:ext uri="{BB962C8B-B14F-4D97-AF65-F5344CB8AC3E}">
        <p14:creationId xmlns="" xmlns:p14="http://schemas.microsoft.com/office/powerpoint/2010/main" val="1773900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implemented virtual spherical lights instead of VPLs to avoid some clamping and reduce the appearance of corner darkening. Our basic implementation is essentially identical to those described earlier in the course. However, in implementing these algorithms, we needed to address three important issues. First, we needed to add some form of bias compensation to better render glossy materials, particularly when there are glossy inter-reflections. We introduce an eye ray splitting heuristic solve this problem. Second, many scenes had difficult lighting occlusion and we faced issues generating robust VPL distributions. To generate more efficient VPLs sets, we added a VPL targeting method. Finally, we needed support for directional point light emission so we created a simple directional VPL type.</a:t>
            </a:r>
            <a:endParaRPr lang="en-US" dirty="0"/>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12</a:t>
            </a:fld>
            <a:endParaRPr lang="en-US" dirty="0"/>
          </a:p>
        </p:txBody>
      </p:sp>
    </p:spTree>
    <p:extLst>
      <p:ext uri="{BB962C8B-B14F-4D97-AF65-F5344CB8AC3E}">
        <p14:creationId xmlns="" xmlns:p14="http://schemas.microsoft.com/office/powerpoint/2010/main" val="177390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recursion is</a:t>
            </a:r>
            <a:r>
              <a:rPr lang="en-US" baseline="0" dirty="0" smtClean="0"/>
              <a:t> identical to the recursion used for delta specular materials. When an eye path hits a sufficiently glossy surface, instead of creating a gather point immediately, we sample secondary rays and continue. The number of secondary rays and the decision to split is determined by a heuristic. Unfortunately, splitting does increase cost significantly; requiring an increase in the allowed maximum cut size.</a:t>
            </a:r>
          </a:p>
        </p:txBody>
      </p:sp>
      <p:sp>
        <p:nvSpPr>
          <p:cNvPr id="4" name="Slide Number Placeholder 3"/>
          <p:cNvSpPr>
            <a:spLocks noGrp="1"/>
          </p:cNvSpPr>
          <p:nvPr>
            <p:ph type="sldNum" sz="quarter" idx="10"/>
          </p:nvPr>
        </p:nvSpPr>
        <p:spPr/>
        <p:txBody>
          <a:bodyPr/>
          <a:lstStyle/>
          <a:p>
            <a:fld id="{984D1A54-967D-47B7-92FD-63EC8193B87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a:t>
            </a:r>
            <a:r>
              <a:rPr lang="en-US" baseline="0" dirty="0" smtClean="0"/>
              <a:t> gloss materials are common in our scenes. We found that clamping, sufficient to avoid noise, could significantly effect a material’s appearance and that VSLs alone could not solve the problem (see the image on the left above and note the missing reflections of the glossy highlights in particular). To address this problem, we recursively continue our eye paths for glossy materials.</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4D1A54-967D-47B7-92FD-63EC8193B87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targetin</a:t>
            </a:r>
            <a:r>
              <a:rPr lang="en-US" baseline="0" dirty="0" smtClean="0"/>
              <a:t>g method uses image importance to estimate the quality of a potential VPL. This method is modeled on methods for photon mapping with importance discussed by Per Chirstensen in TVCG 2003 </a:t>
            </a:r>
            <a:r>
              <a:rPr lang="en-US" dirty="0" smtClean="0"/>
              <a:t>and the method by </a:t>
            </a:r>
            <a:r>
              <a:rPr lang="en-US" dirty="0" err="1" smtClean="0"/>
              <a:t>Georgiev</a:t>
            </a:r>
            <a:r>
              <a:rPr lang="en-US" dirty="0" smtClean="0"/>
              <a:t>, et</a:t>
            </a:r>
            <a:r>
              <a:rPr lang="en-US" baseline="0" dirty="0" smtClean="0"/>
              <a:t> al. from EG 2010</a:t>
            </a:r>
            <a:r>
              <a:rPr lang="en-US" dirty="0" smtClean="0"/>
              <a:t>.  </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a:t>
            </a:r>
            <a:r>
              <a:rPr lang="en-US" baseline="0" dirty="0" smtClean="0"/>
              <a:t> targeting algorithm splits the VPL tracing into two passes. In the first pass, importance carrying paths are generated from the eye. Exactly as in photon mapping, the resulting set of intersections (“importons”) is stored and placed in a hierarchical acceleration structure. During the second VPL tracing pass, this importon map is queried to estimate the local importon density and we use Russian roulette to reject VPLs in low density regions. </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second</a:t>
            </a:r>
            <a:r>
              <a:rPr lang="en-US" baseline="0" dirty="0" smtClean="0"/>
              <a:t> issue was </a:t>
            </a:r>
            <a:r>
              <a:rPr lang="en-US" dirty="0" smtClean="0"/>
              <a:t>large scenes with significant</a:t>
            </a:r>
            <a:r>
              <a:rPr lang="en-US" baseline="0" dirty="0" smtClean="0"/>
              <a:t> occlusion to the lighting. In this example, we have a large office building model. In this image we are viewing only a single hallway in the model. Without modification to the VPL tracing algorithm, it is difficult to generate a sufficient density of VPLs in this region; instead VPLs are distributed over large regions of the model out of frame. As can be seen on the left side of this image, these low densities result in a negative, darker bias and banding artifacts on the ceiling. To address this issue, we resample the VPLs to ensure a higher density near the camera. To do this, we use a VPL targeting method to redistribute these VPLs. Empirically we have found that this targeting reduces bias, improves quality and reduces cost.</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a:t>
            </a:r>
            <a:r>
              <a:rPr lang="en-US" baseline="0" dirty="0" smtClean="0"/>
              <a:t>many of Autodesk’s products support directionally emitting point lights and we had to implement a VPL type that could represent them. We found that the omni-directional VPL described in the original Multidimensional Lightcuts paper could be trivially extended to model directional emission. The only issue was bounding the light’s emission function. To do this, we repurpose the cube maps that bound material reflectance also bound emittance.</a:t>
            </a:r>
          </a:p>
        </p:txBody>
      </p:sp>
      <p:sp>
        <p:nvSpPr>
          <p:cNvPr id="4" name="Slide Number Placeholder 3"/>
          <p:cNvSpPr>
            <a:spLocks noGrp="1"/>
          </p:cNvSpPr>
          <p:nvPr>
            <p:ph type="sldNum" sz="quarter" idx="10"/>
          </p:nvPr>
        </p:nvSpPr>
        <p:spPr/>
        <p:txBody>
          <a:bodyPr/>
          <a:lstStyle/>
          <a:p>
            <a:fld id="{984D1A54-967D-47B7-92FD-63EC8193B87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4D1A54-967D-47B7-92FD-63EC8193B877}"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4D1A54-967D-47B7-92FD-63EC8193B877}"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a:t>
            </a:r>
            <a:r>
              <a:rPr lang="en-US" baseline="0" dirty="0" smtClean="0"/>
              <a:t> second part of this discussion, I want to highlight the advantages of the many lights rendering algorithm in our application.</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4D1A54-967D-47B7-92FD-63EC8193B877}"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Undoubtedly,</a:t>
            </a:r>
            <a:r>
              <a:rPr lang="en-US" baseline="0" dirty="0" smtClean="0"/>
              <a:t> the most important advantage of the many lights system is its performance. This point has been emphasized throughout this course but I want to reiterate it one last time. The performance advantages these algorithms have been significant and meaningful to our application for Autodesk. Not only has the performance impressed our customers but it has significantly reduced our costs. Every CPU/second our renderer saves is a CPU/second we don’t have to buy and these algorithms save a lot of them. This is extremely valuable. However, since the performance has been stressed throughout the course, I want to take the remainder of this talk to discuss several additional advantages of these algorithms.</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third</a:t>
            </a:r>
            <a:r>
              <a:rPr lang="en-US" baseline="0" dirty="0" smtClean="0"/>
              <a:t> advantage of many lights technology is related to the last. Our users are building models for a diverse set of purposes. For example, architects and engineers use our software to make products or a buildings. Rendering these models should not interfere with these other purposes but this is not always true. Making a rendering can require the user to annotate daylight portals, create sectioned models (shown here bottom left) or enable/disable lights. However, the scalability of many lights algorithm bridges this render model/design model gap. The scalability lets our system robustly support “design” size models, reducing user effort and encouraging them to use rendering more.</a:t>
            </a:r>
          </a:p>
        </p:txBody>
      </p:sp>
      <p:sp>
        <p:nvSpPr>
          <p:cNvPr id="4" name="Slide Number Placeholder 3"/>
          <p:cNvSpPr>
            <a:spLocks noGrp="1"/>
          </p:cNvSpPr>
          <p:nvPr>
            <p:ph type="sldNum" sz="quarter" idx="10"/>
          </p:nvPr>
        </p:nvSpPr>
        <p:spPr/>
        <p:txBody>
          <a:bodyPr/>
          <a:lstStyle/>
          <a:p>
            <a:fld id="{984D1A54-967D-47B7-92FD-63EC8193B877}"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192" rtl="0" eaLnBrk="1" fontAlgn="auto" latinLnBrk="0" hangingPunct="1">
              <a:lnSpc>
                <a:spcPct val="100000"/>
              </a:lnSpc>
              <a:spcBef>
                <a:spcPts val="0"/>
              </a:spcBef>
              <a:spcAft>
                <a:spcPts val="0"/>
              </a:spcAft>
              <a:buClrTx/>
              <a:buSzTx/>
              <a:buFontTx/>
              <a:buNone/>
              <a:tabLst/>
              <a:defRPr/>
            </a:pPr>
            <a:r>
              <a:rPr lang="en-US" baseline="0" dirty="0" smtClean="0"/>
              <a:t>Additionally, the scalability of many lights algorithms makes rendering costs more uniform and predictable. This is important because our users want to use rendering to explore visual design options: lighting, window placements and building layout, for example. But this is harder to do if there is a huge variation in the cost of rendering these options. By making rendering more scalable and uniform, many lights algorithms allow our users to more freely render intermediate designs and enable them to use rendering to inform their designs rather than just to visualization the final choices.</a:t>
            </a:r>
          </a:p>
          <a:p>
            <a:endParaRPr lang="en-US" baseline="0" dirty="0" smtClean="0"/>
          </a:p>
          <a:p>
            <a:r>
              <a:rPr lang="en-US" baseline="0" dirty="0" smtClean="0"/>
              <a:t>To illustrate this point, I rendered the same scene four times. In the left column, the procedural sun and sky is enabled and in the right it is off. In the top row, the model has been sectioned so that only the visible region is used for simulation while in the lower half the full model is preserved (including many light fixtures out of frame). Of course, costs increase with the increased geometry and lighting but they do so slowly. The increased render time is far outweighed by the time the user saves building the sectioned model or disabling light fixtures.</a:t>
            </a:r>
          </a:p>
          <a:p>
            <a:endParaRPr lang="en-US" baseline="0" dirty="0" smtClean="0"/>
          </a:p>
        </p:txBody>
      </p:sp>
      <p:sp>
        <p:nvSpPr>
          <p:cNvPr id="4" name="Slide Number Placeholder 3"/>
          <p:cNvSpPr>
            <a:spLocks noGrp="1"/>
          </p:cNvSpPr>
          <p:nvPr>
            <p:ph type="sldNum" sz="quarter" idx="10"/>
          </p:nvPr>
        </p:nvSpPr>
        <p:spPr/>
        <p:txBody>
          <a:bodyPr/>
          <a:lstStyle/>
          <a:p>
            <a:fld id="{984D1A54-967D-47B7-92FD-63EC8193B877}"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one example</a:t>
            </a:r>
            <a:r>
              <a:rPr lang="en-US" baseline="0" dirty="0" smtClean="0"/>
              <a:t> is not as compelling as a thousand examples. I can continue this uniformity argument to a database of approximately 20K images. Here I plot the relative cost of adding lighting fixtures to scenes. In this sample, it turns out that sun/sky models have the lowest cost so I normalized this plot to show the relative cost of rendering models with only sunlight compared to those with both sunlight and fixtures. The models are grouped into bins of 100 fixtures each. The leftmost bin includes those scenes with less than 100 and the rightmost is scenes with more than 1000. Overall the results show remarkable consistency in the rendering cost across the whole range. </a:t>
            </a:r>
            <a:r>
              <a:rPr lang="en-US" i="1" baseline="0" dirty="0" smtClean="0"/>
              <a:t>This</a:t>
            </a:r>
            <a:r>
              <a:rPr lang="en-US" baseline="0" dirty="0" smtClean="0"/>
              <a:t> is the advantage of a many lights approach.</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of these</a:t>
            </a:r>
            <a:r>
              <a:rPr lang="en-US" baseline="0" dirty="0" smtClean="0"/>
              <a:t> is that many lights algorithms are easy to automate. You can leverage their scalability, not just to make the rendering faster, but also to make the process of rendering easier. First, I note that configuring a render is a challenging task. On this slide, I have lined up the render options available in Autodesk® 3D Studio Max® (there are a lot of them). For an expert user, the complexity of these controls is extremely useful. They can tune the renderer to achieve an certain artistic look, tailor the simulation to be maximally efficient for a particular scene and selectively downgrade the computation for pre-visualization. However, for novice users these controls are confusing and, moreover in our cloud application, they are somewhat unnecessary. Users assume that in the cloud there are enough resources to compute their image and they are less concerned with performance tuning options. Our users just want a certain predictive quality without a lot of effort.</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Conveniently</a:t>
            </a:r>
            <a:r>
              <a:rPr lang="en-US" baseline="0" dirty="0" smtClean="0"/>
              <a:t> the structure and scalability of many lights algorithms make this easy to achieve. One can divide a many-lights algorithm into two components. The VPL tracing and the eye ray generation represent a sampling component. The evaluation of the samples to generate an image is a second component. Largely users care about the how the second component behaves. It encapsulates an intuitive quality/cost tradeoff. However, only expert users understand how to correctly tune the first sampling component. Most users just want it to be set “correctly”.</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With many lights, we can do exactly this. In our application, we can permanently set conservative, “correct” VPL and eye sampling parameters internally in the renderer. This hides detailed mathematical information about our algorithm from the user. Instead we let the user control quality and time by choosing from a predefined set of quality choices controlling the error-bounds, cut size and sampling rates. This works because we can rely on the fundamental scalability of the renderer to avoid extra work if our sampling is a little too conservative. This lets the user focus on more intuitive parts of their request (see our render settings dialog) such as image size, quality and format.</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begin</a:t>
            </a:r>
            <a:r>
              <a:rPr lang="en-US" baseline="0" dirty="0" smtClean="0"/>
              <a:t> I want to quickly introduce our service to illustrate the challenges that many lights algorithms help to us address. </a:t>
            </a:r>
            <a:r>
              <a:rPr lang="en-US" dirty="0" smtClean="0"/>
              <a:t>Our service is a component in a system of cloud applications, called Autodesk 360, launched last March.  The goal of the system is to provide a suite of tools, accessible everywhere through web and mobile front ends, that allows users to store, share and collaborate on projects using our software.  Our desktop applications are integrating with this cloud system to enable a seamless transition between local work and the cloud resources.</a:t>
            </a:r>
          </a:p>
        </p:txBody>
      </p:sp>
      <p:sp>
        <p:nvSpPr>
          <p:cNvPr id="4" name="Slide Number Placeholder 3"/>
          <p:cNvSpPr>
            <a:spLocks noGrp="1"/>
          </p:cNvSpPr>
          <p:nvPr>
            <p:ph type="sldNum" sz="quarter" idx="10"/>
          </p:nvPr>
        </p:nvSpPr>
        <p:spPr/>
        <p:txBody>
          <a:bodyPr/>
          <a:lstStyle/>
          <a:p>
            <a:fld id="{984D1A54-967D-47B7-92FD-63EC8193B877}"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can demonstrate that this works well in practice. Here we look at the relative render times per megapixel for approximately 50,000 jobs rendered in April 2012. The results demonstrate two important features of a many lights algorithm. One, fixed conservative setting reliably produce images across a wide range of scenes. Two, the algorithms robustly avoid extra work: the highest quality is, on average, only 2x the cost of the baseline despite many more VPLs, eye samples and a much larger maximum cut size.</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the last advantage is one of the </a:t>
            </a:r>
            <a:r>
              <a:rPr lang="en-US" baseline="0" dirty="0" smtClean="0"/>
              <a:t>biggest: the performance of the algorithm at low quality. This is very critical for our cloud application because we need to offer cheap, fast renderings, useful for intermediate feedback, that are predictive of a long-running, high-quality final result.</a:t>
            </a:r>
          </a:p>
          <a:p>
            <a:endParaRPr lang="en-US" baseline="0" dirty="0" smtClean="0"/>
          </a:p>
          <a:p>
            <a:r>
              <a:rPr lang="en-US" baseline="0" dirty="0" smtClean="0"/>
              <a:t>This slide compares this cost/quality tradeoff for our system (top) and a path tracer with irradiance caching (bottom). The images on the right are final quality and cost 10x more than the images in the leftmost column. (Note: columns are equal time comparisons between the two renderers; and the underlying material system for the two renderers is not the same so the teapot and table appear slightly different.) Because we can keep the VPL sampling rate the same across this whole set (VPL cost is included in the timings), the many lights solution tends to preserve the lighting quality and appearance across the whole range. However, the path traced solution becomes negatively biased as the irradiance cache sampling rate and density become low.</a:t>
            </a:r>
          </a:p>
        </p:txBody>
      </p:sp>
      <p:sp>
        <p:nvSpPr>
          <p:cNvPr id="4" name="Slide Number Placeholder 3"/>
          <p:cNvSpPr>
            <a:spLocks noGrp="1"/>
          </p:cNvSpPr>
          <p:nvPr>
            <p:ph type="sldNum" sz="quarter" idx="10"/>
          </p:nvPr>
        </p:nvSpPr>
        <p:spPr/>
        <p:txBody>
          <a:bodyPr/>
          <a:lstStyle/>
          <a:p>
            <a:pPr>
              <a:defRPr/>
            </a:pPr>
            <a:fld id="{9EC167E1-C60E-45A7-B40D-9629AC64C384}"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the work is never</a:t>
            </a:r>
            <a:r>
              <a:rPr lang="en-US" baseline="0" dirty="0" smtClean="0"/>
              <a:t> done. To close I want to highlight two issues that would considerably improve our system. Foremost, general VPL targeting is an unsolved problem. Fundamentally, we need methods to assess the error of a particular set of VPLs and to generalize the targeting process to reduce this error. Second, there seems to be room for further performance improvements in the cut refinement process. One, if we could estimate the absolute error of an intermediate cut, we could begin to quantify the absolute accuracy of many lights methods. Also we want to continue to investigate whether efficiency could be improved by altering the VPL trees, representative selection or cut refinement ordering.</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conclude</a:t>
            </a:r>
            <a:r>
              <a:rPr lang="en-US" baseline="0" dirty="0" smtClean="0"/>
              <a:t> this talk, I return to the problem I discussed at the beginning. How to you make rendering accurate, fast, automatic, efficient and reliable? Or more succinctly: how do you make rendering a service? That is our goal at Autodesk.</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4D1A54-967D-47B7-92FD-63EC8193B877}"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4D1A54-967D-47B7-92FD-63EC8193B877}"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4D1A54-967D-47B7-92FD-63EC8193B877}" type="slidenum">
              <a:rPr lang="en-US" smtClean="0"/>
              <a:pPr/>
              <a:t>36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rendering specifically,</a:t>
            </a:r>
            <a:r>
              <a:rPr lang="en-US" baseline="0" dirty="0" smtClean="0"/>
              <a:t> we have added cloud rendering options, mirroring to the previous desktop rendering options, to our Autodesk® Revit® and Autodesk AutoCAD® applications. Users can use these cloud rendering tools to upload and render their models remotely in the background. Completed renderings become available in our render gallery website where they can be viewed, modified and re-rendered with a list of advanced features, such as panorama views. </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a:t>
            </a:r>
            <a:r>
              <a:rPr lang="en-US" baseline="0" dirty="0" smtClean="0"/>
              <a:t> our service provides back-end visualization support for consumer products such as Autodesk® Homestyler®, a tool lets users build and render their own interior design plans.</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Working back from</a:t>
            </a:r>
            <a:r>
              <a:rPr lang="en-US" baseline="0" dirty="0" smtClean="0"/>
              <a:t> </a:t>
            </a:r>
            <a:r>
              <a:rPr lang="en-US" dirty="0" smtClean="0"/>
              <a:t>these applications, we can </a:t>
            </a:r>
            <a:r>
              <a:rPr lang="en-US" baseline="0" dirty="0" smtClean="0"/>
              <a:t>sketch out the goals of our cloud rendering system. First we focus primarily on architectural and design visualization. This focus is both challenging, because these applications demand higher-quality, predictive simulations, and simplifying, because these applications use a reduced palette of materials, lights and geometry that are generally physically modeled. Second, we want to make rendering a one-click option available anywhere in any product. This allows us to support consumer applications, such as Homestyler, and challenges us to make rendering simpler and easier to use. Third, we need our renderer to scale. Our users turn to the cloud to render their largest and most complex scenes, those beyond the capacity of their desktops, and they expect results quickly. And, finally of course, we need the renderer to be efficient since Autodesk bears the cost of the cloud compute resources.</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192" rtl="0" eaLnBrk="1" fontAlgn="auto" latinLnBrk="0" hangingPunct="1">
              <a:lnSpc>
                <a:spcPct val="100000"/>
              </a:lnSpc>
              <a:spcBef>
                <a:spcPts val="0"/>
              </a:spcBef>
              <a:spcAft>
                <a:spcPts val="0"/>
              </a:spcAft>
              <a:buClrTx/>
              <a:buSzTx/>
              <a:buFontTx/>
              <a:buNone/>
              <a:tabLst/>
              <a:defRPr/>
            </a:pPr>
            <a:r>
              <a:rPr lang="en-US" dirty="0" smtClean="0"/>
              <a:t>Now,</a:t>
            </a:r>
            <a:r>
              <a:rPr lang="en-US" baseline="0" dirty="0" smtClean="0"/>
              <a:t> meeting these goals can be consolidated into the central problem of our cloud rendering application: how can we automatically, efficiently and reliably produce a large number of physically-accurate renderings in a predictable amount of time? For our application, the solution to this problem was largely to use a many lights rendering algorithm. This talk discusses how we implemented many lights rendering in our system and why is was critical to our success.</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results from</a:t>
            </a:r>
            <a:r>
              <a:rPr lang="en-US" baseline="0" dirty="0" smtClean="0"/>
              <a:t> our first few months have been robust and promising. We produce images using small clusters. Globally the cluster size is heterogeneous but on average we allocate 64 cores per image and produce a megapixel in 150s. Every day we render several thousand images and we should produce our millionth image sometime this year. The images on this slides are typical results shared by our customers.</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 images</a:t>
            </a:r>
            <a:r>
              <a:rPr lang="en-US" baseline="0" dirty="0" smtClean="0"/>
              <a:t> rendered with our service on our Facebook® page (as of mid-May 2012).</a:t>
            </a:r>
            <a:endParaRPr lang="en-US" dirty="0"/>
          </a:p>
        </p:txBody>
      </p:sp>
      <p:sp>
        <p:nvSpPr>
          <p:cNvPr id="4" name="Slide Number Placeholder 3"/>
          <p:cNvSpPr>
            <a:spLocks noGrp="1"/>
          </p:cNvSpPr>
          <p:nvPr>
            <p:ph type="sldNum" sz="quarter" idx="10"/>
          </p:nvPr>
        </p:nvSpPr>
        <p:spPr/>
        <p:txBody>
          <a:bodyPr/>
          <a:lstStyle/>
          <a:p>
            <a:fld id="{984D1A54-967D-47B7-92FD-63EC8193B87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1832788765"/>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
            <a:ext cx="9144000" cy="6321277"/>
          </a:xfrm>
        </p:spPr>
        <p:txBody>
          <a:bodyPr/>
          <a:lstStyle/>
          <a:p>
            <a:pPr lvl="0"/>
            <a:r>
              <a:rPr lang="en-US" smtClean="0"/>
              <a:t>Click to edit Master text styles</a:t>
            </a:r>
          </a:p>
        </p:txBody>
      </p:sp>
      <p:sp>
        <p:nvSpPr>
          <p:cNvPr id="4" name="Slide Number Placeholder 5"/>
          <p:cNvSpPr>
            <a:spLocks noGrp="1"/>
          </p:cNvSpPr>
          <p:nvPr>
            <p:ph type="sldNum" sz="quarter" idx="10"/>
          </p:nvPr>
        </p:nvSpPr>
        <p:spPr>
          <a:xfrm>
            <a:off x="4272439" y="6400801"/>
            <a:ext cx="376796" cy="364331"/>
          </a:xfrm>
          <a:prstGeom prst="rect">
            <a:avLst/>
          </a:prstGeom>
        </p:spPr>
        <p:txBody>
          <a:bodyPr/>
          <a:lstStyle>
            <a:lvl1pPr>
              <a:defRPr/>
            </a:lvl1pPr>
          </a:lstStyle>
          <a:p>
            <a:pPr>
              <a:defRPr/>
            </a:pPr>
            <a:fld id="{A452C458-E82B-9040-A7E9-4CAF82270E23}" type="slidenum">
              <a:rPr lang="en-US">
                <a:solidFill>
                  <a:srgbClr val="FFFFFF">
                    <a:tint val="75000"/>
                  </a:srgbClr>
                </a:solidFill>
              </a:rPr>
              <a:pPr>
                <a:defRPr/>
              </a:pPr>
              <a:t>‹#›</a:t>
            </a:fld>
            <a:endParaRPr lang="en-US" dirty="0">
              <a:solidFill>
                <a:srgbClr val="FFFFFF">
                  <a:tint val="75000"/>
                </a:srgbClr>
              </a:solidFill>
            </a:endParaRPr>
          </a:p>
        </p:txBody>
      </p:sp>
    </p:spTree>
    <p:extLst>
      <p:ext uri="{BB962C8B-B14F-4D97-AF65-F5344CB8AC3E}">
        <p14:creationId xmlns="" xmlns:p14="http://schemas.microsoft.com/office/powerpoint/2010/main" val="716639357"/>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4" name="Text Placeholder 3"/>
          <p:cNvSpPr>
            <a:spLocks noGrp="1"/>
          </p:cNvSpPr>
          <p:nvPr>
            <p:ph type="body" sz="quarter" idx="10"/>
          </p:nvPr>
        </p:nvSpPr>
        <p:spPr>
          <a:xfrm>
            <a:off x="420624" y="1508760"/>
            <a:ext cx="4023360" cy="47091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1"/>
          </p:nvPr>
        </p:nvSpPr>
        <p:spPr>
          <a:xfrm>
            <a:off x="4617720" y="1524000"/>
            <a:ext cx="4069080" cy="4709160"/>
          </a:xfrm>
        </p:spPr>
        <p:txBody>
          <a:bodyPr/>
          <a:lstStyle>
            <a:lvl1pPr>
              <a:defRPr>
                <a:latin typeface="Calibri" pitchFamily="34" charset="0"/>
                <a:cs typeface="Calibri" pitchFamily="34" charset="0"/>
              </a:defRPr>
            </a:lvl1pPr>
          </a:lstStyle>
          <a:p>
            <a:pPr lvl="0"/>
            <a:r>
              <a:rPr lang="en-US" smtClean="0"/>
              <a:t>Click to edit Master text styles</a:t>
            </a:r>
          </a:p>
        </p:txBody>
      </p:sp>
    </p:spTree>
    <p:extLst>
      <p:ext uri="{BB962C8B-B14F-4D97-AF65-F5344CB8AC3E}">
        <p14:creationId xmlns="" xmlns:p14="http://schemas.microsoft.com/office/powerpoint/2010/main" val="2945064056"/>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98395432"/>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a:p>
        </p:txBody>
      </p:sp>
    </p:spTree>
    <p:extLst>
      <p:ext uri="{BB962C8B-B14F-4D97-AF65-F5344CB8AC3E}">
        <p14:creationId xmlns="" xmlns:p14="http://schemas.microsoft.com/office/powerpoint/2010/main" val="896766107"/>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1495726133"/>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
            <a:ext cx="9144000" cy="6321277"/>
          </a:xfrm>
        </p:spPr>
        <p:txBody>
          <a:bodyPr/>
          <a:lstStyle/>
          <a:p>
            <a:pPr lvl="0"/>
            <a:r>
              <a:rPr lang="en-US" smtClean="0"/>
              <a:t>Click to edit Master text styles</a:t>
            </a:r>
          </a:p>
        </p:txBody>
      </p:sp>
    </p:spTree>
    <p:extLst>
      <p:ext uri="{BB962C8B-B14F-4D97-AF65-F5344CB8AC3E}">
        <p14:creationId xmlns="" xmlns:p14="http://schemas.microsoft.com/office/powerpoint/2010/main" val="2449745244"/>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4" name="Text Placeholder 3"/>
          <p:cNvSpPr>
            <a:spLocks noGrp="1"/>
          </p:cNvSpPr>
          <p:nvPr>
            <p:ph type="body" sz="quarter" idx="10"/>
          </p:nvPr>
        </p:nvSpPr>
        <p:spPr>
          <a:xfrm>
            <a:off x="420624" y="1508760"/>
            <a:ext cx="4023360" cy="47091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1"/>
          </p:nvPr>
        </p:nvSpPr>
        <p:spPr>
          <a:xfrm>
            <a:off x="4617720" y="1524000"/>
            <a:ext cx="4069080" cy="4709160"/>
          </a:xfrm>
        </p:spPr>
        <p:txBody>
          <a:bodyPr/>
          <a:lstStyle>
            <a:lvl1pPr>
              <a:defRPr>
                <a:latin typeface="Calibri" pitchFamily="34" charset="0"/>
                <a:cs typeface="Calibri" pitchFamily="34" charset="0"/>
              </a:defRPr>
            </a:lvl1pPr>
          </a:lstStyle>
          <a:p>
            <a:pPr lvl="0"/>
            <a:r>
              <a:rPr lang="en-US" smtClean="0"/>
              <a:t>Click to edit Master text styles</a:t>
            </a:r>
          </a:p>
        </p:txBody>
      </p:sp>
    </p:spTree>
    <p:extLst>
      <p:ext uri="{BB962C8B-B14F-4D97-AF65-F5344CB8AC3E}">
        <p14:creationId xmlns="" xmlns:p14="http://schemas.microsoft.com/office/powerpoint/2010/main" val="3608513047"/>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08943123"/>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6976" y="3387123"/>
            <a:ext cx="8266297" cy="996553"/>
          </a:xfrm>
        </p:spPr>
        <p:txBody>
          <a:bodyPr/>
          <a:lstStyle>
            <a:lvl1pPr>
              <a:defRPr sz="3600">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363094079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6976" y="3387123"/>
            <a:ext cx="8266297" cy="996553"/>
          </a:xfrm>
        </p:spPr>
        <p:txBody>
          <a:bodyPr/>
          <a:lstStyle>
            <a:lvl1pPr>
              <a:defRPr sz="3600">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77687490"/>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278425666"/>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
            <a:ext cx="9144000" cy="6321277"/>
          </a:xfrm>
        </p:spPr>
        <p:txBody>
          <a:bodyPr/>
          <a:lstStyle/>
          <a:p>
            <a:pPr lvl="0"/>
            <a:r>
              <a:rPr lang="en-US" smtClean="0"/>
              <a:t>Click to edit Master text styles</a:t>
            </a:r>
          </a:p>
        </p:txBody>
      </p:sp>
    </p:spTree>
    <p:extLst>
      <p:ext uri="{BB962C8B-B14F-4D97-AF65-F5344CB8AC3E}">
        <p14:creationId xmlns="" xmlns:p14="http://schemas.microsoft.com/office/powerpoint/2010/main" val="466778248"/>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4" name="Text Placeholder 3"/>
          <p:cNvSpPr>
            <a:spLocks noGrp="1"/>
          </p:cNvSpPr>
          <p:nvPr>
            <p:ph type="body" sz="quarter" idx="10"/>
          </p:nvPr>
        </p:nvSpPr>
        <p:spPr>
          <a:xfrm>
            <a:off x="420624" y="1508760"/>
            <a:ext cx="4023360" cy="4709160"/>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1"/>
          </p:nvPr>
        </p:nvSpPr>
        <p:spPr>
          <a:xfrm>
            <a:off x="4617720" y="1524000"/>
            <a:ext cx="4069080" cy="4709160"/>
          </a:xfrm>
        </p:spPr>
        <p:txBody>
          <a:bodyPr/>
          <a:lstStyle>
            <a:lvl1pPr>
              <a:defRPr>
                <a:latin typeface="Calibri" pitchFamily="34" charset="0"/>
                <a:cs typeface="Calibri" pitchFamily="34" charset="0"/>
              </a:defRPr>
            </a:lvl1pPr>
          </a:lstStyle>
          <a:p>
            <a:pPr lvl="0"/>
            <a:r>
              <a:rPr lang="en-US" smtClean="0"/>
              <a:t>Click to edit Master text styles</a:t>
            </a:r>
          </a:p>
        </p:txBody>
      </p:sp>
    </p:spTree>
    <p:extLst>
      <p:ext uri="{BB962C8B-B14F-4D97-AF65-F5344CB8AC3E}">
        <p14:creationId xmlns="" xmlns:p14="http://schemas.microsoft.com/office/powerpoint/2010/main" val="1968168797"/>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49945472"/>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0"/>
          </p:nvPr>
        </p:nvSpPr>
        <p:spPr>
          <a:xfrm>
            <a:off x="424132" y="1510412"/>
            <a:ext cx="4067808" cy="47111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1"/>
          </p:nvPr>
        </p:nvSpPr>
        <p:spPr>
          <a:xfrm>
            <a:off x="4625552" y="1510411"/>
            <a:ext cx="4069950" cy="47133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2"/>
          </p:nvPr>
        </p:nvSpPr>
        <p:spPr>
          <a:xfrm>
            <a:off x="4357792" y="6401619"/>
            <a:ext cx="365939" cy="365998"/>
          </a:xfrm>
          <a:prstGeom prst="rect">
            <a:avLst/>
          </a:prstGeom>
        </p:spPr>
        <p:txBody>
          <a:bodyPr lIns="64264" tIns="32132" rIns="64264" bIns="32132"/>
          <a:lstStyle/>
          <a:p>
            <a:fld id="{94B360B7-BD80-47A0-9203-1AEF4CB0F00F}"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a:p>
        </p:txBody>
      </p:sp>
    </p:spTree>
    <p:extLst>
      <p:ext uri="{BB962C8B-B14F-4D97-AF65-F5344CB8AC3E}">
        <p14:creationId xmlns="" xmlns:p14="http://schemas.microsoft.com/office/powerpoint/2010/main" val="131280543"/>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3259994692"/>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tiff"/><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auto">
          <a:xfrm>
            <a:off x="0" y="6325141"/>
            <a:ext cx="9144000" cy="515575"/>
          </a:xfrm>
          <a:prstGeom prst="rect">
            <a:avLst/>
          </a:prstGeom>
          <a:solidFill>
            <a:srgbClr val="00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pic>
        <p:nvPicPr>
          <p:cNvPr id="2" name="Picture 2"/>
          <p:cNvPicPr>
            <a:picLocks noChangeAspect="1" noChangeArrowheads="1"/>
          </p:cNvPicPr>
          <p:nvPr userDrawn="1"/>
        </p:nvPicPr>
        <p:blipFill rotWithShape="1">
          <a:blip r:embed="rId10" cstate="print">
            <a:extLst>
              <a:ext uri="{28A0092B-C50C-407E-A947-70E740481C1C}">
                <a14:useLocalDpi xmlns="" xmlns:a14="http://schemas.microsoft.com/office/drawing/2010/main" val="0"/>
              </a:ext>
            </a:extLst>
          </a:blip>
          <a:srcRect l="81953" t="10120"/>
          <a:stretch/>
        </p:blipFill>
        <p:spPr bwMode="auto">
          <a:xfrm>
            <a:off x="7493742" y="6364884"/>
            <a:ext cx="1650258" cy="493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27" name="Rectangle 1"/>
          <p:cNvSpPr>
            <a:spLocks noGrp="1" noChangeArrowheads="1"/>
          </p:cNvSpPr>
          <p:nvPr>
            <p:ph type="title"/>
          </p:nvPr>
        </p:nvSpPr>
        <p:spPr bwMode="auto">
          <a:xfrm>
            <a:off x="416976" y="54785"/>
            <a:ext cx="8266297" cy="996553"/>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dirty="0">
                <a:sym typeface="Arial" pitchFamily="-111" charset="0"/>
              </a:rPr>
              <a:t>Click to edit Master title style</a:t>
            </a:r>
          </a:p>
        </p:txBody>
      </p:sp>
      <p:sp>
        <p:nvSpPr>
          <p:cNvPr id="1028" name="Rectangle 2"/>
          <p:cNvSpPr>
            <a:spLocks noGrp="1" noChangeArrowheads="1"/>
          </p:cNvSpPr>
          <p:nvPr>
            <p:ph type="body" idx="1"/>
          </p:nvPr>
        </p:nvSpPr>
        <p:spPr bwMode="auto">
          <a:xfrm>
            <a:off x="416976" y="1508522"/>
            <a:ext cx="8266297" cy="4708922"/>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dirty="0">
                <a:sym typeface="Arial" pitchFamily="-111" charset="0"/>
              </a:rPr>
              <a:t>Click to edit Master text styles</a:t>
            </a:r>
          </a:p>
          <a:p>
            <a:pPr lvl="1"/>
            <a:r>
              <a:rPr lang="en-US" dirty="0">
                <a:sym typeface="Arial" pitchFamily="-111" charset="0"/>
              </a:rPr>
              <a:t>Second level</a:t>
            </a:r>
          </a:p>
          <a:p>
            <a:pPr lvl="2"/>
            <a:r>
              <a:rPr lang="en-US" dirty="0">
                <a:sym typeface="Arial" pitchFamily="-111" charset="0"/>
              </a:rPr>
              <a:t>Third level</a:t>
            </a:r>
          </a:p>
          <a:p>
            <a:pPr lvl="3"/>
            <a:r>
              <a:rPr lang="en-US" dirty="0">
                <a:sym typeface="Arial" pitchFamily="-111" charset="0"/>
              </a:rPr>
              <a:t>Fourth level</a:t>
            </a:r>
          </a:p>
          <a:p>
            <a:pPr lvl="4"/>
            <a:r>
              <a:rPr lang="en-US" dirty="0">
                <a:sym typeface="Arial" pitchFamily="-111" charset="0"/>
              </a:rPr>
              <a:t>Fifth level</a:t>
            </a:r>
          </a:p>
        </p:txBody>
      </p:sp>
      <p:grpSp>
        <p:nvGrpSpPr>
          <p:cNvPr id="27" name="Group 26"/>
          <p:cNvGrpSpPr/>
          <p:nvPr userDrawn="1"/>
        </p:nvGrpSpPr>
        <p:grpSpPr>
          <a:xfrm>
            <a:off x="91375" y="6157924"/>
            <a:ext cx="696276" cy="700076"/>
            <a:chOff x="2457893" y="3108440"/>
            <a:chExt cx="1782237" cy="1703009"/>
          </a:xfrm>
        </p:grpSpPr>
        <p:pic>
          <p:nvPicPr>
            <p:cNvPr id="28" name="Picture 27" descr="Autodesk 360 2013 hero image 100x100.tiff"/>
            <p:cNvPicPr>
              <a:picLocks noChangeAspect="1"/>
            </p:cNvPicPr>
            <p:nvPr userDrawn="1"/>
          </p:nvPicPr>
          <p:blipFill rotWithShape="1">
            <a:blip r:embed="rId11" cstate="print">
              <a:extLst>
                <a:ext uri="{28A0092B-C50C-407E-A947-70E740481C1C}">
                  <a14:useLocalDpi xmlns="" xmlns:a14="http://schemas.microsoft.com/office/drawing/2010/main" val="0"/>
                </a:ext>
              </a:extLst>
            </a:blip>
            <a:srcRect l="17384" t="21057"/>
            <a:stretch/>
          </p:blipFill>
          <p:spPr>
            <a:xfrm>
              <a:off x="2457893" y="3108440"/>
              <a:ext cx="1782237" cy="1703009"/>
            </a:xfrm>
            <a:prstGeom prst="rect">
              <a:avLst/>
            </a:prstGeom>
          </p:spPr>
        </p:pic>
        <p:sp>
          <p:nvSpPr>
            <p:cNvPr id="29" name="Oval 28"/>
            <p:cNvSpPr/>
            <p:nvPr userDrawn="1"/>
          </p:nvSpPr>
          <p:spPr bwMode="auto">
            <a:xfrm rot="2416113">
              <a:off x="3801053" y="4020009"/>
              <a:ext cx="255841" cy="575592"/>
            </a:xfrm>
            <a:prstGeom prst="ellipse">
              <a:avLst/>
            </a:prstGeom>
            <a:solidFill>
              <a:schemeClr val="tx2">
                <a:lumMod val="10000"/>
                <a:alpha val="64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30" name="TextBox 29"/>
          <p:cNvSpPr txBox="1"/>
          <p:nvPr userDrawn="1"/>
        </p:nvSpPr>
        <p:spPr>
          <a:xfrm>
            <a:off x="547089" y="6426429"/>
            <a:ext cx="1544012" cy="338554"/>
          </a:xfrm>
          <a:prstGeom prst="rect">
            <a:avLst/>
          </a:prstGeom>
          <a:noFill/>
          <a:effectLst>
            <a:outerShdw blurRad="771525" dist="38100" dir="2700000" sx="63000" sy="63000" algn="tl" rotWithShape="0">
              <a:srgbClr val="FF0000"/>
            </a:outerShdw>
          </a:effectLst>
        </p:spPr>
        <p:txBody>
          <a:bodyPr wrap="none" rtlCol="0">
            <a:spAutoFit/>
            <a:scene3d>
              <a:camera prst="orthographicFront">
                <a:rot lat="0" lon="0" rev="0"/>
              </a:camera>
              <a:lightRig rig="threePt" dir="t"/>
            </a:scene3d>
          </a:bodyPr>
          <a:lstStyle/>
          <a:p>
            <a:r>
              <a:rPr lang="en-US" sz="1600" b="1" i="0" dirty="0" smtClean="0">
                <a:ln>
                  <a:noFill/>
                </a:ln>
                <a:solidFill>
                  <a:schemeClr val="tx1"/>
                </a:solidFill>
                <a:effectLst>
                  <a:outerShdw blurRad="358775" dist="88900" dir="7320000" algn="tl" rotWithShape="0">
                    <a:srgbClr val="000000"/>
                  </a:outerShdw>
                </a:effectLst>
              </a:rPr>
              <a:t>Cloud</a:t>
            </a:r>
            <a:r>
              <a:rPr lang="en-US" sz="1600" b="1" i="0" baseline="0" dirty="0" smtClean="0">
                <a:ln>
                  <a:noFill/>
                </a:ln>
                <a:solidFill>
                  <a:schemeClr val="tx1"/>
                </a:solidFill>
                <a:effectLst>
                  <a:outerShdw blurRad="358775" dist="88900" dir="7320000" algn="tl" rotWithShape="0">
                    <a:srgbClr val="000000"/>
                  </a:outerShdw>
                </a:effectLst>
              </a:rPr>
              <a:t> Platforms</a:t>
            </a:r>
            <a:endParaRPr lang="en-US" sz="1600" b="1" i="0" dirty="0">
              <a:ln>
                <a:noFill/>
              </a:ln>
              <a:solidFill>
                <a:schemeClr val="tx1"/>
              </a:solidFill>
              <a:effectLst>
                <a:outerShdw blurRad="358775" dist="88900" dir="7320000" algn="tl" rotWithShape="0">
                  <a:srgbClr val="000000"/>
                </a:outerShdw>
              </a:effectLst>
            </a:endParaRPr>
          </a:p>
        </p:txBody>
      </p:sp>
    </p:spTree>
    <p:extLst>
      <p:ext uri="{BB962C8B-B14F-4D97-AF65-F5344CB8AC3E}">
        <p14:creationId xmlns="" xmlns:p14="http://schemas.microsoft.com/office/powerpoint/2010/main" val="272775763"/>
      </p:ext>
    </p:extLst>
  </p:cSld>
  <p:clrMap bg1="dk1" tx1="lt1" bg2="dk2" tx2="lt2" accent1="accent1" accent2="accent2" accent3="accent3" accent4="accent4" accent5="accent5" accent6="accent6" hlink="hlink" folHlink="folHlink"/>
  <p:sldLayoutIdLst>
    <p:sldLayoutId id="2147483763" r:id="rId1"/>
    <p:sldLayoutId id="2147483781" r:id="rId2"/>
    <p:sldLayoutId id="2147483764" r:id="rId3"/>
    <p:sldLayoutId id="2147483765" r:id="rId4"/>
    <p:sldLayoutId id="2147483766" r:id="rId5"/>
    <p:sldLayoutId id="2147483767" r:id="rId6"/>
    <p:sldLayoutId id="2147483798" r:id="rId7"/>
  </p:sldLayoutIdLst>
  <p:transition/>
  <p:timing>
    <p:tnLst>
      <p:par>
        <p:cTn id="1" dur="indefinite" restart="never" nodeType="tmRoot"/>
      </p:par>
    </p:tnLst>
  </p:timing>
  <p:txStyles>
    <p:titleStyle>
      <a:lvl1pPr algn="l" rtl="0" fontAlgn="base">
        <a:spcBef>
          <a:spcPct val="0"/>
        </a:spcBef>
        <a:spcAft>
          <a:spcPct val="0"/>
        </a:spcAft>
        <a:defRPr sz="3200" b="1">
          <a:solidFill>
            <a:srgbClr val="FFFFFF"/>
          </a:solidFill>
          <a:latin typeface="Calibri" pitchFamily="34" charset="0"/>
          <a:ea typeface="ＭＳ Ｐゴシック" pitchFamily="-111" charset="-128"/>
          <a:cs typeface="Calibri" pitchFamily="34" charset="0"/>
          <a:sym typeface="Arial" pitchFamily="-111" charset="0"/>
        </a:defRPr>
      </a:lvl1pPr>
      <a:lvl2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2pPr>
      <a:lvl3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3pPr>
      <a:lvl4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4pPr>
      <a:lvl5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5pPr>
      <a:lvl6pPr marL="288090"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6pPr>
      <a:lvl7pPr marL="576179"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7pPr>
      <a:lvl8pPr marL="864268"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8pPr>
      <a:lvl9pPr marL="1152357"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9pPr>
    </p:titleStyle>
    <p:bodyStyle>
      <a:lvl1pPr marL="177994" indent="-177994" algn="l" rtl="0" fontAlgn="base">
        <a:spcBef>
          <a:spcPts val="315"/>
        </a:spcBef>
        <a:spcAft>
          <a:spcPct val="0"/>
        </a:spcAft>
        <a:buClr>
          <a:srgbClr val="FFFFFF"/>
        </a:buClr>
        <a:buSzPct val="80000"/>
        <a:buFont typeface="Wingdings" pitchFamily="-111" charset="2"/>
        <a:buChar char="§"/>
        <a:defRPr sz="2000">
          <a:solidFill>
            <a:srgbClr val="FFFFFF"/>
          </a:solidFill>
          <a:latin typeface="Calibri" pitchFamily="34" charset="0"/>
          <a:ea typeface="ＭＳ Ｐゴシック" pitchFamily="-111" charset="-128"/>
          <a:cs typeface="Calibri" pitchFamily="34" charset="0"/>
          <a:sym typeface="Arial" pitchFamily="-111" charset="0"/>
        </a:defRPr>
      </a:lvl1pPr>
      <a:lvl2pPr marL="356988" indent="-177994" algn="l" rtl="0" fontAlgn="base">
        <a:spcBef>
          <a:spcPts val="315"/>
        </a:spcBef>
        <a:spcAft>
          <a:spcPct val="0"/>
        </a:spcAft>
        <a:buClr>
          <a:srgbClr val="FFFFFF"/>
        </a:buClr>
        <a:buSzPct val="80000"/>
        <a:buFont typeface="Wingdings" pitchFamily="-111" charset="2"/>
        <a:buChar char="§"/>
        <a:defRPr sz="1800">
          <a:solidFill>
            <a:srgbClr val="FFFFFF"/>
          </a:solidFill>
          <a:latin typeface="Calibri" pitchFamily="34" charset="0"/>
          <a:ea typeface="ＭＳ Ｐゴシック" pitchFamily="-111" charset="-128"/>
          <a:cs typeface="Calibri" pitchFamily="34" charset="0"/>
          <a:sym typeface="Arial" pitchFamily="-111" charset="0"/>
        </a:defRPr>
      </a:lvl2pPr>
      <a:lvl3pPr marL="571981" indent="-159995" algn="l" rtl="0" fontAlgn="base">
        <a:spcBef>
          <a:spcPts val="252"/>
        </a:spcBef>
        <a:spcAft>
          <a:spcPct val="0"/>
        </a:spcAft>
        <a:buClr>
          <a:srgbClr val="FFFFFF"/>
        </a:buClr>
        <a:buSzPct val="80000"/>
        <a:buFont typeface="Wingdings" pitchFamily="-111" charset="2"/>
        <a:buChar char="§"/>
        <a:defRPr sz="1500">
          <a:solidFill>
            <a:srgbClr val="FFFFFF"/>
          </a:solidFill>
          <a:latin typeface="Calibri" pitchFamily="34" charset="0"/>
          <a:ea typeface="ＭＳ Ｐゴシック" pitchFamily="-111" charset="-128"/>
          <a:cs typeface="Calibri" pitchFamily="34" charset="0"/>
          <a:sym typeface="Arial" pitchFamily="-111" charset="0"/>
        </a:defRPr>
      </a:lvl3pPr>
      <a:lvl4pPr marL="894970" indent="-142995" algn="l" rtl="0" fontAlgn="base">
        <a:spcBef>
          <a:spcPts val="189"/>
        </a:spcBef>
        <a:spcAft>
          <a:spcPct val="0"/>
        </a:spcAft>
        <a:buClr>
          <a:srgbClr val="FFFFFF"/>
        </a:buClr>
        <a:buSzPct val="80000"/>
        <a:buFont typeface="Wingdings" pitchFamily="-111" charset="2"/>
        <a:buChar char="§"/>
        <a:defRPr sz="1300">
          <a:solidFill>
            <a:srgbClr val="FFFFFF"/>
          </a:solidFill>
          <a:latin typeface="Calibri" pitchFamily="34" charset="0"/>
          <a:ea typeface="ＭＳ Ｐゴシック" pitchFamily="-111" charset="-128"/>
          <a:cs typeface="Calibri" pitchFamily="34" charset="0"/>
          <a:sym typeface="Arial" pitchFamily="-111" charset="0"/>
        </a:defRPr>
      </a:lvl4pPr>
      <a:lvl5pPr marL="1181960" indent="-128996" algn="l" rtl="0" fontAlgn="base">
        <a:spcBef>
          <a:spcPts val="189"/>
        </a:spcBef>
        <a:spcAft>
          <a:spcPct val="0"/>
        </a:spcAft>
        <a:buClr>
          <a:srgbClr val="FFFFFF"/>
        </a:buClr>
        <a:buSzPct val="80000"/>
        <a:buFont typeface="Wingdings" pitchFamily="-111" charset="2"/>
        <a:buChar char="§"/>
        <a:defRPr sz="1300">
          <a:solidFill>
            <a:srgbClr val="FFFFFF"/>
          </a:solidFill>
          <a:latin typeface="Calibri" pitchFamily="34" charset="0"/>
          <a:ea typeface="ＭＳ Ｐゴシック" pitchFamily="-111" charset="-128"/>
          <a:cs typeface="Calibri" pitchFamily="34" charset="0"/>
          <a:sym typeface="Arial" pitchFamily="-111" charset="0"/>
        </a:defRPr>
      </a:lvl5pPr>
      <a:lvl6pPr marL="147145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5954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47635"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35724"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p:bodyStyle>
    <p:otherStyle>
      <a:defPPr>
        <a:defRPr lang="en-US"/>
      </a:defPPr>
      <a:lvl1pPr marL="0" algn="l" defTabSz="576179" rtl="0" eaLnBrk="1" latinLnBrk="0" hangingPunct="1">
        <a:defRPr sz="1100" kern="1200">
          <a:solidFill>
            <a:schemeClr val="tx1"/>
          </a:solidFill>
          <a:latin typeface="+mn-lt"/>
          <a:ea typeface="+mn-ea"/>
          <a:cs typeface="+mn-cs"/>
        </a:defRPr>
      </a:lvl1pPr>
      <a:lvl2pPr marL="288090" algn="l" defTabSz="576179" rtl="0" eaLnBrk="1" latinLnBrk="0" hangingPunct="1">
        <a:defRPr sz="1100" kern="1200">
          <a:solidFill>
            <a:schemeClr val="tx1"/>
          </a:solidFill>
          <a:latin typeface="+mn-lt"/>
          <a:ea typeface="+mn-ea"/>
          <a:cs typeface="+mn-cs"/>
        </a:defRPr>
      </a:lvl2pPr>
      <a:lvl3pPr marL="576179" algn="l" defTabSz="576179" rtl="0" eaLnBrk="1" latinLnBrk="0" hangingPunct="1">
        <a:defRPr sz="1100" kern="1200">
          <a:solidFill>
            <a:schemeClr val="tx1"/>
          </a:solidFill>
          <a:latin typeface="+mn-lt"/>
          <a:ea typeface="+mn-ea"/>
          <a:cs typeface="+mn-cs"/>
        </a:defRPr>
      </a:lvl3pPr>
      <a:lvl4pPr marL="864268" algn="l" defTabSz="576179" rtl="0" eaLnBrk="1" latinLnBrk="0" hangingPunct="1">
        <a:defRPr sz="1100" kern="1200">
          <a:solidFill>
            <a:schemeClr val="tx1"/>
          </a:solidFill>
          <a:latin typeface="+mn-lt"/>
          <a:ea typeface="+mn-ea"/>
          <a:cs typeface="+mn-cs"/>
        </a:defRPr>
      </a:lvl4pPr>
      <a:lvl5pPr marL="1152357" algn="l" defTabSz="576179" rtl="0" eaLnBrk="1" latinLnBrk="0" hangingPunct="1">
        <a:defRPr sz="1100" kern="1200">
          <a:solidFill>
            <a:schemeClr val="tx1"/>
          </a:solidFill>
          <a:latin typeface="+mn-lt"/>
          <a:ea typeface="+mn-ea"/>
          <a:cs typeface="+mn-cs"/>
        </a:defRPr>
      </a:lvl5pPr>
      <a:lvl6pPr marL="1440446" algn="l" defTabSz="576179" rtl="0" eaLnBrk="1" latinLnBrk="0" hangingPunct="1">
        <a:defRPr sz="1100" kern="1200">
          <a:solidFill>
            <a:schemeClr val="tx1"/>
          </a:solidFill>
          <a:latin typeface="+mn-lt"/>
          <a:ea typeface="+mn-ea"/>
          <a:cs typeface="+mn-cs"/>
        </a:defRPr>
      </a:lvl6pPr>
      <a:lvl7pPr marL="1728536" algn="l" defTabSz="576179" rtl="0" eaLnBrk="1" latinLnBrk="0" hangingPunct="1">
        <a:defRPr sz="1100" kern="1200">
          <a:solidFill>
            <a:schemeClr val="tx1"/>
          </a:solidFill>
          <a:latin typeface="+mn-lt"/>
          <a:ea typeface="+mn-ea"/>
          <a:cs typeface="+mn-cs"/>
        </a:defRPr>
      </a:lvl7pPr>
      <a:lvl8pPr marL="2016625" algn="l" defTabSz="576179" rtl="0" eaLnBrk="1" latinLnBrk="0" hangingPunct="1">
        <a:defRPr sz="1100" kern="1200">
          <a:solidFill>
            <a:schemeClr val="tx1"/>
          </a:solidFill>
          <a:latin typeface="+mn-lt"/>
          <a:ea typeface="+mn-ea"/>
          <a:cs typeface="+mn-cs"/>
        </a:defRPr>
      </a:lvl8pPr>
      <a:lvl9pPr marL="2304714" algn="l" defTabSz="576179"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416976" y="17060"/>
            <a:ext cx="8266297" cy="996553"/>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dirty="0">
                <a:sym typeface="Arial" pitchFamily="-111" charset="0"/>
              </a:rPr>
              <a:t>Click to edit Master title style</a:t>
            </a:r>
          </a:p>
        </p:txBody>
      </p:sp>
      <p:sp>
        <p:nvSpPr>
          <p:cNvPr id="1028" name="Rectangle 2"/>
          <p:cNvSpPr>
            <a:spLocks noGrp="1" noChangeArrowheads="1"/>
          </p:cNvSpPr>
          <p:nvPr>
            <p:ph type="body" idx="1"/>
          </p:nvPr>
        </p:nvSpPr>
        <p:spPr bwMode="auto">
          <a:xfrm>
            <a:off x="416976" y="1508522"/>
            <a:ext cx="8266297" cy="4708922"/>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dirty="0">
                <a:sym typeface="Arial" pitchFamily="-111" charset="0"/>
              </a:rPr>
              <a:t>Click to edit Master text styles</a:t>
            </a:r>
          </a:p>
          <a:p>
            <a:pPr lvl="1"/>
            <a:r>
              <a:rPr lang="en-US" dirty="0">
                <a:sym typeface="Arial" pitchFamily="-111" charset="0"/>
              </a:rPr>
              <a:t>Second level</a:t>
            </a:r>
          </a:p>
          <a:p>
            <a:pPr lvl="2"/>
            <a:r>
              <a:rPr lang="en-US" dirty="0">
                <a:sym typeface="Arial" pitchFamily="-111" charset="0"/>
              </a:rPr>
              <a:t>Third level</a:t>
            </a:r>
          </a:p>
          <a:p>
            <a:pPr lvl="3"/>
            <a:r>
              <a:rPr lang="en-US" dirty="0">
                <a:sym typeface="Arial" pitchFamily="-111" charset="0"/>
              </a:rPr>
              <a:t>Fourth level</a:t>
            </a:r>
          </a:p>
          <a:p>
            <a:pPr lvl="4"/>
            <a:r>
              <a:rPr lang="en-US" dirty="0">
                <a:sym typeface="Arial" pitchFamily="-111" charset="0"/>
              </a:rPr>
              <a:t>Fifth level</a:t>
            </a:r>
          </a:p>
        </p:txBody>
      </p:sp>
      <p:sp>
        <p:nvSpPr>
          <p:cNvPr id="29" name="Rectangle 28"/>
          <p:cNvSpPr/>
          <p:nvPr userDrawn="1"/>
        </p:nvSpPr>
        <p:spPr bwMode="auto">
          <a:xfrm>
            <a:off x="0" y="6325141"/>
            <a:ext cx="9144000" cy="532859"/>
          </a:xfrm>
          <a:prstGeom prst="rect">
            <a:avLst/>
          </a:prstGeom>
          <a:solidFill>
            <a:srgbClr val="00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pic>
        <p:nvPicPr>
          <p:cNvPr id="30" name="Picture 2"/>
          <p:cNvPicPr>
            <a:picLocks noChangeAspect="1" noChangeArrowheads="1"/>
          </p:cNvPicPr>
          <p:nvPr userDrawn="1"/>
        </p:nvPicPr>
        <p:blipFill rotWithShape="1">
          <a:blip r:embed="rId7" cstate="print">
            <a:extLst>
              <a:ext uri="{28A0092B-C50C-407E-A947-70E740481C1C}">
                <a14:useLocalDpi xmlns="" xmlns:a14="http://schemas.microsoft.com/office/drawing/2010/main" val="0"/>
              </a:ext>
            </a:extLst>
          </a:blip>
          <a:srcRect l="81953" t="10120"/>
          <a:stretch/>
        </p:blipFill>
        <p:spPr bwMode="auto">
          <a:xfrm>
            <a:off x="7493742" y="6364884"/>
            <a:ext cx="1650258" cy="493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2" name="Group 31"/>
          <p:cNvGrpSpPr/>
          <p:nvPr userDrawn="1"/>
        </p:nvGrpSpPr>
        <p:grpSpPr>
          <a:xfrm>
            <a:off x="91375" y="6157924"/>
            <a:ext cx="696276" cy="700076"/>
            <a:chOff x="2457893" y="3108440"/>
            <a:chExt cx="1782237" cy="1703009"/>
          </a:xfrm>
        </p:grpSpPr>
        <p:pic>
          <p:nvPicPr>
            <p:cNvPr id="33" name="Picture 32" descr="Autodesk 360 2013 hero image 100x100.tiff"/>
            <p:cNvPicPr>
              <a:picLocks noChangeAspect="1"/>
            </p:cNvPicPr>
            <p:nvPr userDrawn="1"/>
          </p:nvPicPr>
          <p:blipFill rotWithShape="1">
            <a:blip r:embed="rId8" cstate="print">
              <a:extLst>
                <a:ext uri="{28A0092B-C50C-407E-A947-70E740481C1C}">
                  <a14:useLocalDpi xmlns="" xmlns:a14="http://schemas.microsoft.com/office/drawing/2010/main" val="0"/>
                </a:ext>
              </a:extLst>
            </a:blip>
            <a:srcRect l="17384" t="21057"/>
            <a:stretch/>
          </p:blipFill>
          <p:spPr>
            <a:xfrm>
              <a:off x="2457893" y="3108440"/>
              <a:ext cx="1782237" cy="1703009"/>
            </a:xfrm>
            <a:prstGeom prst="rect">
              <a:avLst/>
            </a:prstGeom>
          </p:spPr>
        </p:pic>
        <p:sp>
          <p:nvSpPr>
            <p:cNvPr id="34" name="Oval 33"/>
            <p:cNvSpPr/>
            <p:nvPr userDrawn="1"/>
          </p:nvSpPr>
          <p:spPr bwMode="auto">
            <a:xfrm rot="2416113">
              <a:off x="3801053" y="4020009"/>
              <a:ext cx="255841" cy="575592"/>
            </a:xfrm>
            <a:prstGeom prst="ellipse">
              <a:avLst/>
            </a:prstGeom>
            <a:solidFill>
              <a:schemeClr val="tx2">
                <a:lumMod val="10000"/>
                <a:alpha val="64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35" name="TextBox 34"/>
          <p:cNvSpPr txBox="1"/>
          <p:nvPr userDrawn="1"/>
        </p:nvSpPr>
        <p:spPr>
          <a:xfrm>
            <a:off x="547089" y="6426429"/>
            <a:ext cx="1544012" cy="338554"/>
          </a:xfrm>
          <a:prstGeom prst="rect">
            <a:avLst/>
          </a:prstGeom>
          <a:noFill/>
          <a:effectLst>
            <a:outerShdw blurRad="771525" dist="38100" dir="2700000" sx="63000" sy="63000" algn="tl" rotWithShape="0">
              <a:srgbClr val="FF0000"/>
            </a:outerShdw>
          </a:effectLst>
        </p:spPr>
        <p:txBody>
          <a:bodyPr wrap="none" rtlCol="0">
            <a:spAutoFit/>
            <a:scene3d>
              <a:camera prst="orthographicFront">
                <a:rot lat="0" lon="0" rev="0"/>
              </a:camera>
              <a:lightRig rig="threePt" dir="t"/>
            </a:scene3d>
          </a:bodyPr>
          <a:lstStyle/>
          <a:p>
            <a:r>
              <a:rPr lang="en-US" sz="1600" b="1" i="0" dirty="0" smtClean="0">
                <a:ln>
                  <a:noFill/>
                </a:ln>
                <a:solidFill>
                  <a:schemeClr val="tx1"/>
                </a:solidFill>
                <a:effectLst>
                  <a:outerShdw blurRad="358775" dist="88900" dir="7320000" algn="tl" rotWithShape="0">
                    <a:srgbClr val="000000"/>
                  </a:outerShdw>
                </a:effectLst>
              </a:rPr>
              <a:t>Cloud</a:t>
            </a:r>
            <a:r>
              <a:rPr lang="en-US" sz="1600" b="1" i="0" baseline="0" dirty="0" smtClean="0">
                <a:ln>
                  <a:noFill/>
                </a:ln>
                <a:solidFill>
                  <a:schemeClr val="tx1"/>
                </a:solidFill>
                <a:effectLst>
                  <a:outerShdw blurRad="358775" dist="88900" dir="7320000" algn="tl" rotWithShape="0">
                    <a:srgbClr val="000000"/>
                  </a:outerShdw>
                </a:effectLst>
              </a:rPr>
              <a:t> Platforms</a:t>
            </a:r>
            <a:endParaRPr lang="en-US" sz="1600" b="1" i="0" dirty="0">
              <a:ln>
                <a:noFill/>
              </a:ln>
              <a:solidFill>
                <a:schemeClr val="tx1"/>
              </a:solidFill>
              <a:effectLst>
                <a:outerShdw blurRad="358775" dist="88900" dir="7320000" algn="tl" rotWithShape="0">
                  <a:srgbClr val="000000"/>
                </a:outerShdw>
              </a:effectLst>
            </a:endParaRPr>
          </a:p>
        </p:txBody>
      </p:sp>
    </p:spTree>
    <p:extLst>
      <p:ext uri="{BB962C8B-B14F-4D97-AF65-F5344CB8AC3E}">
        <p14:creationId xmlns="" xmlns:p14="http://schemas.microsoft.com/office/powerpoint/2010/main" val="2210523458"/>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p:transition/>
  <p:timing>
    <p:tnLst>
      <p:par>
        <p:cTn id="1" dur="indefinite" restart="never" nodeType="tmRoot"/>
      </p:par>
    </p:tnLst>
  </p:timing>
  <p:txStyles>
    <p:titleStyle>
      <a:lvl1pPr algn="l" rtl="0" fontAlgn="base">
        <a:spcBef>
          <a:spcPct val="0"/>
        </a:spcBef>
        <a:spcAft>
          <a:spcPct val="0"/>
        </a:spcAft>
        <a:defRPr sz="3200" b="1">
          <a:solidFill>
            <a:srgbClr val="134463"/>
          </a:solidFill>
          <a:latin typeface="Calibri" pitchFamily="34" charset="0"/>
          <a:ea typeface="ＭＳ Ｐゴシック" pitchFamily="-111" charset="-128"/>
          <a:cs typeface="Calibri" pitchFamily="34" charset="0"/>
          <a:sym typeface="Arial" pitchFamily="-111" charset="0"/>
        </a:defRPr>
      </a:lvl1pPr>
      <a:lvl2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2pPr>
      <a:lvl3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3pPr>
      <a:lvl4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4pPr>
      <a:lvl5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5pPr>
      <a:lvl6pPr marL="288090"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6pPr>
      <a:lvl7pPr marL="576179"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7pPr>
      <a:lvl8pPr marL="864268"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8pPr>
      <a:lvl9pPr marL="1152357"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9pPr>
    </p:titleStyle>
    <p:bodyStyle>
      <a:lvl1pPr marL="177994" indent="-177994" algn="l" rtl="0" fontAlgn="base">
        <a:spcBef>
          <a:spcPts val="315"/>
        </a:spcBef>
        <a:spcAft>
          <a:spcPct val="0"/>
        </a:spcAft>
        <a:buClr>
          <a:schemeClr val="accent4">
            <a:lumMod val="75000"/>
          </a:schemeClr>
        </a:buClr>
        <a:buSzPct val="80000"/>
        <a:buFont typeface="Arial"/>
        <a:buChar char="•"/>
        <a:defRPr sz="2800">
          <a:solidFill>
            <a:srgbClr val="134463"/>
          </a:solidFill>
          <a:latin typeface="Calibri" pitchFamily="34" charset="0"/>
          <a:ea typeface="ＭＳ Ｐゴシック" pitchFamily="-111" charset="-128"/>
          <a:cs typeface="Calibri" pitchFamily="34" charset="0"/>
          <a:sym typeface="Arial" pitchFamily="-111" charset="0"/>
        </a:defRPr>
      </a:lvl1pPr>
      <a:lvl2pPr marL="356988" indent="-177994" algn="l" rtl="0" fontAlgn="base">
        <a:spcBef>
          <a:spcPts val="315"/>
        </a:spcBef>
        <a:spcAft>
          <a:spcPct val="0"/>
        </a:spcAft>
        <a:buClr>
          <a:schemeClr val="accent4">
            <a:lumMod val="75000"/>
          </a:schemeClr>
        </a:buClr>
        <a:buSzPct val="80000"/>
        <a:buFont typeface="Arial"/>
        <a:buChar char="•"/>
        <a:defRPr sz="2400">
          <a:solidFill>
            <a:srgbClr val="134463"/>
          </a:solidFill>
          <a:latin typeface="Calibri" pitchFamily="34" charset="0"/>
          <a:ea typeface="ＭＳ Ｐゴシック" pitchFamily="-111" charset="-128"/>
          <a:cs typeface="Calibri" pitchFamily="34" charset="0"/>
          <a:sym typeface="Arial" pitchFamily="-111" charset="0"/>
        </a:defRPr>
      </a:lvl2pPr>
      <a:lvl3pPr marL="571981" indent="-159995" algn="l" rtl="0" fontAlgn="base">
        <a:spcBef>
          <a:spcPts val="252"/>
        </a:spcBef>
        <a:spcAft>
          <a:spcPct val="0"/>
        </a:spcAft>
        <a:buClr>
          <a:schemeClr val="accent4">
            <a:lumMod val="75000"/>
          </a:schemeClr>
        </a:buClr>
        <a:buSzPct val="80000"/>
        <a:buFont typeface="Arial"/>
        <a:buChar char="•"/>
        <a:defRPr sz="1800">
          <a:solidFill>
            <a:srgbClr val="134463"/>
          </a:solidFill>
          <a:latin typeface="Calibri" pitchFamily="34" charset="0"/>
          <a:ea typeface="ＭＳ Ｐゴシック" pitchFamily="-111" charset="-128"/>
          <a:cs typeface="Calibri" pitchFamily="34" charset="0"/>
          <a:sym typeface="Arial" pitchFamily="-111" charset="0"/>
        </a:defRPr>
      </a:lvl3pPr>
      <a:lvl4pPr marL="894970" indent="-142995" algn="l" rtl="0" fontAlgn="base">
        <a:spcBef>
          <a:spcPts val="189"/>
        </a:spcBef>
        <a:spcAft>
          <a:spcPct val="0"/>
        </a:spcAft>
        <a:buClr>
          <a:schemeClr val="accent4">
            <a:lumMod val="75000"/>
          </a:schemeClr>
        </a:buClr>
        <a:buSzPct val="80000"/>
        <a:buFont typeface="Arial"/>
        <a:buChar char="•"/>
        <a:defRPr sz="1600">
          <a:solidFill>
            <a:srgbClr val="134463"/>
          </a:solidFill>
          <a:latin typeface="Calibri" pitchFamily="34" charset="0"/>
          <a:ea typeface="ＭＳ Ｐゴシック" pitchFamily="-111" charset="-128"/>
          <a:cs typeface="Calibri" pitchFamily="34" charset="0"/>
          <a:sym typeface="Arial" pitchFamily="-111" charset="0"/>
        </a:defRPr>
      </a:lvl4pPr>
      <a:lvl5pPr marL="1181960" indent="-128996" algn="l" rtl="0" fontAlgn="base">
        <a:spcBef>
          <a:spcPts val="189"/>
        </a:spcBef>
        <a:spcAft>
          <a:spcPct val="0"/>
        </a:spcAft>
        <a:buClr>
          <a:schemeClr val="accent4">
            <a:lumMod val="75000"/>
          </a:schemeClr>
        </a:buClr>
        <a:buSzPct val="80000"/>
        <a:buFont typeface="Arial"/>
        <a:buChar char="•"/>
        <a:defRPr sz="1600">
          <a:solidFill>
            <a:srgbClr val="134463"/>
          </a:solidFill>
          <a:latin typeface="Calibri" pitchFamily="34" charset="0"/>
          <a:ea typeface="ＭＳ Ｐゴシック" pitchFamily="-111" charset="-128"/>
          <a:cs typeface="Calibri" pitchFamily="34" charset="0"/>
          <a:sym typeface="Arial" pitchFamily="-111" charset="0"/>
        </a:defRPr>
      </a:lvl5pPr>
      <a:lvl6pPr marL="147145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5954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47635"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35724"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p:bodyStyle>
    <p:otherStyle>
      <a:defPPr>
        <a:defRPr lang="en-US"/>
      </a:defPPr>
      <a:lvl1pPr marL="0" algn="l" defTabSz="576179" rtl="0" eaLnBrk="1" latinLnBrk="0" hangingPunct="1">
        <a:defRPr sz="1100" kern="1200">
          <a:solidFill>
            <a:schemeClr val="tx1"/>
          </a:solidFill>
          <a:latin typeface="+mn-lt"/>
          <a:ea typeface="+mn-ea"/>
          <a:cs typeface="+mn-cs"/>
        </a:defRPr>
      </a:lvl1pPr>
      <a:lvl2pPr marL="288090" algn="l" defTabSz="576179" rtl="0" eaLnBrk="1" latinLnBrk="0" hangingPunct="1">
        <a:defRPr sz="1100" kern="1200">
          <a:solidFill>
            <a:schemeClr val="tx1"/>
          </a:solidFill>
          <a:latin typeface="+mn-lt"/>
          <a:ea typeface="+mn-ea"/>
          <a:cs typeface="+mn-cs"/>
        </a:defRPr>
      </a:lvl2pPr>
      <a:lvl3pPr marL="576179" algn="l" defTabSz="576179" rtl="0" eaLnBrk="1" latinLnBrk="0" hangingPunct="1">
        <a:defRPr sz="1100" kern="1200">
          <a:solidFill>
            <a:schemeClr val="tx1"/>
          </a:solidFill>
          <a:latin typeface="+mn-lt"/>
          <a:ea typeface="+mn-ea"/>
          <a:cs typeface="+mn-cs"/>
        </a:defRPr>
      </a:lvl3pPr>
      <a:lvl4pPr marL="864268" algn="l" defTabSz="576179" rtl="0" eaLnBrk="1" latinLnBrk="0" hangingPunct="1">
        <a:defRPr sz="1100" kern="1200">
          <a:solidFill>
            <a:schemeClr val="tx1"/>
          </a:solidFill>
          <a:latin typeface="+mn-lt"/>
          <a:ea typeface="+mn-ea"/>
          <a:cs typeface="+mn-cs"/>
        </a:defRPr>
      </a:lvl4pPr>
      <a:lvl5pPr marL="1152357" algn="l" defTabSz="576179" rtl="0" eaLnBrk="1" latinLnBrk="0" hangingPunct="1">
        <a:defRPr sz="1100" kern="1200">
          <a:solidFill>
            <a:schemeClr val="tx1"/>
          </a:solidFill>
          <a:latin typeface="+mn-lt"/>
          <a:ea typeface="+mn-ea"/>
          <a:cs typeface="+mn-cs"/>
        </a:defRPr>
      </a:lvl5pPr>
      <a:lvl6pPr marL="1440446" algn="l" defTabSz="576179" rtl="0" eaLnBrk="1" latinLnBrk="0" hangingPunct="1">
        <a:defRPr sz="1100" kern="1200">
          <a:solidFill>
            <a:schemeClr val="tx1"/>
          </a:solidFill>
          <a:latin typeface="+mn-lt"/>
          <a:ea typeface="+mn-ea"/>
          <a:cs typeface="+mn-cs"/>
        </a:defRPr>
      </a:lvl6pPr>
      <a:lvl7pPr marL="1728536" algn="l" defTabSz="576179" rtl="0" eaLnBrk="1" latinLnBrk="0" hangingPunct="1">
        <a:defRPr sz="1100" kern="1200">
          <a:solidFill>
            <a:schemeClr val="tx1"/>
          </a:solidFill>
          <a:latin typeface="+mn-lt"/>
          <a:ea typeface="+mn-ea"/>
          <a:cs typeface="+mn-cs"/>
        </a:defRPr>
      </a:lvl7pPr>
      <a:lvl8pPr marL="2016625" algn="l" defTabSz="576179" rtl="0" eaLnBrk="1" latinLnBrk="0" hangingPunct="1">
        <a:defRPr sz="1100" kern="1200">
          <a:solidFill>
            <a:schemeClr val="tx1"/>
          </a:solidFill>
          <a:latin typeface="+mn-lt"/>
          <a:ea typeface="+mn-ea"/>
          <a:cs typeface="+mn-cs"/>
        </a:defRPr>
      </a:lvl8pPr>
      <a:lvl9pPr marL="2304714" algn="l" defTabSz="576179" rtl="0" eaLnBrk="1" latinLnBrk="0" hangingPunct="1">
        <a:defRPr sz="1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416976" y="17060"/>
            <a:ext cx="8266297" cy="996553"/>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lvl="0"/>
            <a:r>
              <a:rPr lang="en-US" dirty="0">
                <a:sym typeface="Arial" pitchFamily="-111" charset="0"/>
              </a:rPr>
              <a:t>Click to edit Master title style</a:t>
            </a:r>
          </a:p>
        </p:txBody>
      </p:sp>
      <p:sp>
        <p:nvSpPr>
          <p:cNvPr id="1028" name="Rectangle 2"/>
          <p:cNvSpPr>
            <a:spLocks noGrp="1" noChangeArrowheads="1"/>
          </p:cNvSpPr>
          <p:nvPr>
            <p:ph type="body" idx="1"/>
          </p:nvPr>
        </p:nvSpPr>
        <p:spPr bwMode="auto">
          <a:xfrm>
            <a:off x="416976" y="1508522"/>
            <a:ext cx="8266297" cy="4708922"/>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dirty="0">
                <a:sym typeface="Arial" pitchFamily="-111" charset="0"/>
              </a:rPr>
              <a:t>Click to edit Master text styles</a:t>
            </a:r>
          </a:p>
          <a:p>
            <a:pPr lvl="1"/>
            <a:r>
              <a:rPr lang="en-US" dirty="0">
                <a:sym typeface="Arial" pitchFamily="-111" charset="0"/>
              </a:rPr>
              <a:t>Second level</a:t>
            </a:r>
          </a:p>
          <a:p>
            <a:pPr lvl="2"/>
            <a:r>
              <a:rPr lang="en-US" dirty="0">
                <a:sym typeface="Arial" pitchFamily="-111" charset="0"/>
              </a:rPr>
              <a:t>Third level</a:t>
            </a:r>
          </a:p>
          <a:p>
            <a:pPr lvl="3"/>
            <a:r>
              <a:rPr lang="en-US" dirty="0">
                <a:sym typeface="Arial" pitchFamily="-111" charset="0"/>
              </a:rPr>
              <a:t>Fourth level</a:t>
            </a:r>
          </a:p>
          <a:p>
            <a:pPr lvl="4"/>
            <a:r>
              <a:rPr lang="en-US" dirty="0">
                <a:sym typeface="Arial" pitchFamily="-111" charset="0"/>
              </a:rPr>
              <a:t>Fifth level</a:t>
            </a:r>
          </a:p>
        </p:txBody>
      </p:sp>
      <p:sp>
        <p:nvSpPr>
          <p:cNvPr id="29" name="Rectangle 28"/>
          <p:cNvSpPr/>
          <p:nvPr userDrawn="1"/>
        </p:nvSpPr>
        <p:spPr bwMode="auto">
          <a:xfrm>
            <a:off x="0" y="6325141"/>
            <a:ext cx="9144000" cy="532859"/>
          </a:xfrm>
          <a:prstGeom prst="rect">
            <a:avLst/>
          </a:prstGeom>
          <a:solidFill>
            <a:srgbClr val="0000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 W3" charset="0"/>
              <a:cs typeface="ヒラギノ角ゴ Pro W3" charset="0"/>
              <a:sym typeface="Gill Sans" charset="0"/>
            </a:endParaRPr>
          </a:p>
        </p:txBody>
      </p:sp>
      <p:pic>
        <p:nvPicPr>
          <p:cNvPr id="30" name="Picture 2"/>
          <p:cNvPicPr>
            <a:picLocks noChangeAspect="1" noChangeArrowheads="1"/>
          </p:cNvPicPr>
          <p:nvPr userDrawn="1"/>
        </p:nvPicPr>
        <p:blipFill rotWithShape="1">
          <a:blip r:embed="rId8" cstate="print">
            <a:extLst>
              <a:ext uri="{28A0092B-C50C-407E-A947-70E740481C1C}">
                <a14:useLocalDpi xmlns="" xmlns:a14="http://schemas.microsoft.com/office/drawing/2010/main" val="0"/>
              </a:ext>
            </a:extLst>
          </a:blip>
          <a:srcRect l="81953" t="10120"/>
          <a:stretch/>
        </p:blipFill>
        <p:spPr bwMode="auto">
          <a:xfrm>
            <a:off x="7493742" y="6364884"/>
            <a:ext cx="1650258" cy="493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2" name="Group 31"/>
          <p:cNvGrpSpPr/>
          <p:nvPr userDrawn="1"/>
        </p:nvGrpSpPr>
        <p:grpSpPr>
          <a:xfrm>
            <a:off x="91375" y="6157924"/>
            <a:ext cx="696276" cy="700076"/>
            <a:chOff x="2457893" y="3108440"/>
            <a:chExt cx="1782237" cy="1703009"/>
          </a:xfrm>
        </p:grpSpPr>
        <p:pic>
          <p:nvPicPr>
            <p:cNvPr id="33" name="Picture 32" descr="Autodesk 360 2013 hero image 100x100.tiff"/>
            <p:cNvPicPr>
              <a:picLocks noChangeAspect="1"/>
            </p:cNvPicPr>
            <p:nvPr userDrawn="1"/>
          </p:nvPicPr>
          <p:blipFill rotWithShape="1">
            <a:blip r:embed="rId9" cstate="print">
              <a:extLst>
                <a:ext uri="{28A0092B-C50C-407E-A947-70E740481C1C}">
                  <a14:useLocalDpi xmlns="" xmlns:a14="http://schemas.microsoft.com/office/drawing/2010/main" val="0"/>
                </a:ext>
              </a:extLst>
            </a:blip>
            <a:srcRect l="17384" t="21057"/>
            <a:stretch/>
          </p:blipFill>
          <p:spPr>
            <a:xfrm>
              <a:off x="2457893" y="3108440"/>
              <a:ext cx="1782237" cy="1703009"/>
            </a:xfrm>
            <a:prstGeom prst="rect">
              <a:avLst/>
            </a:prstGeom>
          </p:spPr>
        </p:pic>
        <p:sp>
          <p:nvSpPr>
            <p:cNvPr id="34" name="Oval 33"/>
            <p:cNvSpPr/>
            <p:nvPr userDrawn="1"/>
          </p:nvSpPr>
          <p:spPr bwMode="auto">
            <a:xfrm rot="2416113">
              <a:off x="3801053" y="4020009"/>
              <a:ext cx="255841" cy="575592"/>
            </a:xfrm>
            <a:prstGeom prst="ellipse">
              <a:avLst/>
            </a:prstGeom>
            <a:solidFill>
              <a:schemeClr val="tx2">
                <a:lumMod val="10000"/>
                <a:alpha val="64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200" dirty="0" smtClean="0">
                <a:solidFill>
                  <a:srgbClr val="000000"/>
                </a:solidFill>
                <a:latin typeface="Gill Sans" charset="0"/>
                <a:ea typeface="ヒラギノ角ゴ Pro W3" charset="0"/>
                <a:cs typeface="ヒラギノ角ゴ Pro W3" charset="0"/>
                <a:sym typeface="Gill Sans" charset="0"/>
              </a:endParaRPr>
            </a:p>
          </p:txBody>
        </p:sp>
      </p:grpSp>
      <p:sp>
        <p:nvSpPr>
          <p:cNvPr id="35" name="TextBox 34"/>
          <p:cNvSpPr txBox="1"/>
          <p:nvPr userDrawn="1"/>
        </p:nvSpPr>
        <p:spPr>
          <a:xfrm>
            <a:off x="547089" y="6426429"/>
            <a:ext cx="1544012" cy="338554"/>
          </a:xfrm>
          <a:prstGeom prst="rect">
            <a:avLst/>
          </a:prstGeom>
          <a:noFill/>
          <a:effectLst>
            <a:outerShdw blurRad="771525" dist="38100" dir="2700000" sx="63000" sy="63000" algn="tl" rotWithShape="0">
              <a:srgbClr val="FF0000"/>
            </a:outerShdw>
          </a:effectLst>
        </p:spPr>
        <p:txBody>
          <a:bodyPr wrap="none" rtlCol="0">
            <a:spAutoFit/>
            <a:scene3d>
              <a:camera prst="orthographicFront">
                <a:rot lat="0" lon="0" rev="0"/>
              </a:camera>
              <a:lightRig rig="threePt" dir="t"/>
            </a:scene3d>
          </a:bodyPr>
          <a:lstStyle/>
          <a:p>
            <a:r>
              <a:rPr lang="en-US" sz="1600" b="1" dirty="0" smtClean="0">
                <a:solidFill>
                  <a:srgbClr val="FFFFFF"/>
                </a:solidFill>
                <a:effectLst>
                  <a:outerShdw blurRad="358775" dist="88900" dir="7320000" algn="tl" rotWithShape="0">
                    <a:srgbClr val="000000"/>
                  </a:outerShdw>
                </a:effectLst>
              </a:rPr>
              <a:t>Cloud Platforms</a:t>
            </a:r>
            <a:endParaRPr lang="en-US" sz="1600" b="1" dirty="0">
              <a:solidFill>
                <a:srgbClr val="FFFFFF"/>
              </a:solidFill>
              <a:effectLst>
                <a:outerShdw blurRad="358775" dist="88900" dir="7320000" algn="tl" rotWithShape="0">
                  <a:srgbClr val="000000"/>
                </a:outerShdw>
              </a:effectLst>
            </a:endParaRPr>
          </a:p>
        </p:txBody>
      </p:sp>
    </p:spTree>
    <p:extLst>
      <p:ext uri="{BB962C8B-B14F-4D97-AF65-F5344CB8AC3E}">
        <p14:creationId xmlns="" xmlns:p14="http://schemas.microsoft.com/office/powerpoint/2010/main" val="3604916881"/>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Lst>
  <p:transition/>
  <p:timing>
    <p:tnLst>
      <p:par>
        <p:cTn id="1" dur="indefinite" restart="never" nodeType="tmRoot"/>
      </p:par>
    </p:tnLst>
  </p:timing>
  <p:txStyles>
    <p:titleStyle>
      <a:lvl1pPr algn="l" rtl="0" fontAlgn="base">
        <a:spcBef>
          <a:spcPct val="0"/>
        </a:spcBef>
        <a:spcAft>
          <a:spcPct val="0"/>
        </a:spcAft>
        <a:defRPr sz="3200" b="1">
          <a:solidFill>
            <a:srgbClr val="134463"/>
          </a:solidFill>
          <a:latin typeface="Calibri" pitchFamily="34" charset="0"/>
          <a:ea typeface="ＭＳ Ｐゴシック" pitchFamily="-111" charset="-128"/>
          <a:cs typeface="Calibri" pitchFamily="34" charset="0"/>
          <a:sym typeface="Arial" pitchFamily="-111" charset="0"/>
        </a:defRPr>
      </a:lvl1pPr>
      <a:lvl2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2pPr>
      <a:lvl3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3pPr>
      <a:lvl4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4pPr>
      <a:lvl5pPr algn="l" rtl="0" fontAlgn="base">
        <a:spcBef>
          <a:spcPct val="0"/>
        </a:spcBef>
        <a:spcAft>
          <a:spcPct val="0"/>
        </a:spcAft>
        <a:defRPr sz="2500" b="1">
          <a:solidFill>
            <a:srgbClr val="FFFFFF"/>
          </a:solidFill>
          <a:latin typeface="Arial" charset="0"/>
          <a:ea typeface="ＭＳ Ｐゴシック" pitchFamily="-111" charset="-128"/>
          <a:cs typeface="ＭＳ Ｐゴシック" pitchFamily="-111" charset="-128"/>
          <a:sym typeface="Arial" pitchFamily="-111" charset="0"/>
        </a:defRPr>
      </a:lvl5pPr>
      <a:lvl6pPr marL="288090"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6pPr>
      <a:lvl7pPr marL="576179"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7pPr>
      <a:lvl8pPr marL="864268"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8pPr>
      <a:lvl9pPr marL="1152357"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9pPr>
    </p:titleStyle>
    <p:bodyStyle>
      <a:lvl1pPr marL="177994" indent="-177994" algn="l" rtl="0" fontAlgn="base">
        <a:spcBef>
          <a:spcPts val="315"/>
        </a:spcBef>
        <a:spcAft>
          <a:spcPct val="0"/>
        </a:spcAft>
        <a:buClr>
          <a:schemeClr val="accent4">
            <a:lumMod val="75000"/>
          </a:schemeClr>
        </a:buClr>
        <a:buSzPct val="80000"/>
        <a:buFont typeface="Arial"/>
        <a:buChar char="•"/>
        <a:defRPr sz="2800">
          <a:solidFill>
            <a:srgbClr val="134463"/>
          </a:solidFill>
          <a:latin typeface="Calibri" pitchFamily="34" charset="0"/>
          <a:ea typeface="ＭＳ Ｐゴシック" pitchFamily="-111" charset="-128"/>
          <a:cs typeface="Calibri" pitchFamily="34" charset="0"/>
          <a:sym typeface="Arial" pitchFamily="-111" charset="0"/>
        </a:defRPr>
      </a:lvl1pPr>
      <a:lvl2pPr marL="356988" indent="-177994" algn="l" rtl="0" fontAlgn="base">
        <a:spcBef>
          <a:spcPts val="315"/>
        </a:spcBef>
        <a:spcAft>
          <a:spcPct val="0"/>
        </a:spcAft>
        <a:buClr>
          <a:schemeClr val="accent4">
            <a:lumMod val="75000"/>
          </a:schemeClr>
        </a:buClr>
        <a:buSzPct val="80000"/>
        <a:buFont typeface="Arial"/>
        <a:buChar char="•"/>
        <a:defRPr sz="2400">
          <a:solidFill>
            <a:srgbClr val="134463"/>
          </a:solidFill>
          <a:latin typeface="Calibri" pitchFamily="34" charset="0"/>
          <a:ea typeface="ＭＳ Ｐゴシック" pitchFamily="-111" charset="-128"/>
          <a:cs typeface="Calibri" pitchFamily="34" charset="0"/>
          <a:sym typeface="Arial" pitchFamily="-111" charset="0"/>
        </a:defRPr>
      </a:lvl2pPr>
      <a:lvl3pPr marL="571981" indent="-159995" algn="l" rtl="0" fontAlgn="base">
        <a:spcBef>
          <a:spcPts val="252"/>
        </a:spcBef>
        <a:spcAft>
          <a:spcPct val="0"/>
        </a:spcAft>
        <a:buClr>
          <a:schemeClr val="accent4">
            <a:lumMod val="75000"/>
          </a:schemeClr>
        </a:buClr>
        <a:buSzPct val="80000"/>
        <a:buFont typeface="Arial"/>
        <a:buChar char="•"/>
        <a:defRPr sz="1800">
          <a:solidFill>
            <a:srgbClr val="134463"/>
          </a:solidFill>
          <a:latin typeface="Calibri" pitchFamily="34" charset="0"/>
          <a:ea typeface="ＭＳ Ｐゴシック" pitchFamily="-111" charset="-128"/>
          <a:cs typeface="Calibri" pitchFamily="34" charset="0"/>
          <a:sym typeface="Arial" pitchFamily="-111" charset="0"/>
        </a:defRPr>
      </a:lvl3pPr>
      <a:lvl4pPr marL="894970" indent="-142995" algn="l" rtl="0" fontAlgn="base">
        <a:spcBef>
          <a:spcPts val="189"/>
        </a:spcBef>
        <a:spcAft>
          <a:spcPct val="0"/>
        </a:spcAft>
        <a:buClr>
          <a:schemeClr val="accent4">
            <a:lumMod val="75000"/>
          </a:schemeClr>
        </a:buClr>
        <a:buSzPct val="80000"/>
        <a:buFont typeface="Arial"/>
        <a:buChar char="•"/>
        <a:defRPr sz="1600">
          <a:solidFill>
            <a:srgbClr val="134463"/>
          </a:solidFill>
          <a:latin typeface="Calibri" pitchFamily="34" charset="0"/>
          <a:ea typeface="ＭＳ Ｐゴシック" pitchFamily="-111" charset="-128"/>
          <a:cs typeface="Calibri" pitchFamily="34" charset="0"/>
          <a:sym typeface="Arial" pitchFamily="-111" charset="0"/>
        </a:defRPr>
      </a:lvl4pPr>
      <a:lvl5pPr marL="1181960" indent="-128996" algn="l" rtl="0" fontAlgn="base">
        <a:spcBef>
          <a:spcPts val="189"/>
        </a:spcBef>
        <a:spcAft>
          <a:spcPct val="0"/>
        </a:spcAft>
        <a:buClr>
          <a:schemeClr val="accent4">
            <a:lumMod val="75000"/>
          </a:schemeClr>
        </a:buClr>
        <a:buSzPct val="80000"/>
        <a:buFont typeface="Arial"/>
        <a:buChar char="•"/>
        <a:defRPr sz="1600">
          <a:solidFill>
            <a:srgbClr val="134463"/>
          </a:solidFill>
          <a:latin typeface="Calibri" pitchFamily="34" charset="0"/>
          <a:ea typeface="ＭＳ Ｐゴシック" pitchFamily="-111" charset="-128"/>
          <a:cs typeface="Calibri" pitchFamily="34" charset="0"/>
          <a:sym typeface="Arial" pitchFamily="-111" charset="0"/>
        </a:defRPr>
      </a:lvl5pPr>
      <a:lvl6pPr marL="147145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5954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47635"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35724"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p:bodyStyle>
    <p:otherStyle>
      <a:defPPr>
        <a:defRPr lang="en-US"/>
      </a:defPPr>
      <a:lvl1pPr marL="0" algn="l" defTabSz="576179" rtl="0" eaLnBrk="1" latinLnBrk="0" hangingPunct="1">
        <a:defRPr sz="1100" kern="1200">
          <a:solidFill>
            <a:schemeClr val="tx1"/>
          </a:solidFill>
          <a:latin typeface="+mn-lt"/>
          <a:ea typeface="+mn-ea"/>
          <a:cs typeface="+mn-cs"/>
        </a:defRPr>
      </a:lvl1pPr>
      <a:lvl2pPr marL="288090" algn="l" defTabSz="576179" rtl="0" eaLnBrk="1" latinLnBrk="0" hangingPunct="1">
        <a:defRPr sz="1100" kern="1200">
          <a:solidFill>
            <a:schemeClr val="tx1"/>
          </a:solidFill>
          <a:latin typeface="+mn-lt"/>
          <a:ea typeface="+mn-ea"/>
          <a:cs typeface="+mn-cs"/>
        </a:defRPr>
      </a:lvl2pPr>
      <a:lvl3pPr marL="576179" algn="l" defTabSz="576179" rtl="0" eaLnBrk="1" latinLnBrk="0" hangingPunct="1">
        <a:defRPr sz="1100" kern="1200">
          <a:solidFill>
            <a:schemeClr val="tx1"/>
          </a:solidFill>
          <a:latin typeface="+mn-lt"/>
          <a:ea typeface="+mn-ea"/>
          <a:cs typeface="+mn-cs"/>
        </a:defRPr>
      </a:lvl3pPr>
      <a:lvl4pPr marL="864268" algn="l" defTabSz="576179" rtl="0" eaLnBrk="1" latinLnBrk="0" hangingPunct="1">
        <a:defRPr sz="1100" kern="1200">
          <a:solidFill>
            <a:schemeClr val="tx1"/>
          </a:solidFill>
          <a:latin typeface="+mn-lt"/>
          <a:ea typeface="+mn-ea"/>
          <a:cs typeface="+mn-cs"/>
        </a:defRPr>
      </a:lvl4pPr>
      <a:lvl5pPr marL="1152357" algn="l" defTabSz="576179" rtl="0" eaLnBrk="1" latinLnBrk="0" hangingPunct="1">
        <a:defRPr sz="1100" kern="1200">
          <a:solidFill>
            <a:schemeClr val="tx1"/>
          </a:solidFill>
          <a:latin typeface="+mn-lt"/>
          <a:ea typeface="+mn-ea"/>
          <a:cs typeface="+mn-cs"/>
        </a:defRPr>
      </a:lvl5pPr>
      <a:lvl6pPr marL="1440446" algn="l" defTabSz="576179" rtl="0" eaLnBrk="1" latinLnBrk="0" hangingPunct="1">
        <a:defRPr sz="1100" kern="1200">
          <a:solidFill>
            <a:schemeClr val="tx1"/>
          </a:solidFill>
          <a:latin typeface="+mn-lt"/>
          <a:ea typeface="+mn-ea"/>
          <a:cs typeface="+mn-cs"/>
        </a:defRPr>
      </a:lvl6pPr>
      <a:lvl7pPr marL="1728536" algn="l" defTabSz="576179" rtl="0" eaLnBrk="1" latinLnBrk="0" hangingPunct="1">
        <a:defRPr sz="1100" kern="1200">
          <a:solidFill>
            <a:schemeClr val="tx1"/>
          </a:solidFill>
          <a:latin typeface="+mn-lt"/>
          <a:ea typeface="+mn-ea"/>
          <a:cs typeface="+mn-cs"/>
        </a:defRPr>
      </a:lvl7pPr>
      <a:lvl8pPr marL="2016625" algn="l" defTabSz="576179" rtl="0" eaLnBrk="1" latinLnBrk="0" hangingPunct="1">
        <a:defRPr sz="1100" kern="1200">
          <a:solidFill>
            <a:schemeClr val="tx1"/>
          </a:solidFill>
          <a:latin typeface="+mn-lt"/>
          <a:ea typeface="+mn-ea"/>
          <a:cs typeface="+mn-cs"/>
        </a:defRPr>
      </a:lvl8pPr>
      <a:lvl9pPr marL="2304714" algn="l" defTabSz="576179"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5.jpe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http://graphics.pixar.com/library/Adjoints/paper.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graphics.cg.uni-saarland.de/fileadmin/cguds/papers/2010/georgiev_eg2010/georgiev_eg2010.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8.png"/><Relationship Id="rId7"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jpe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www.facebook.com/Autodesk360Rendering/photos"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cstate="print">
            <a:extLst>
              <a:ext uri="{BEBA8EAE-BF5A-486C-A8C5-ECC9F3942E4B}">
                <a14:imgProps xmlns="" xmlns:a14="http://schemas.microsoft.com/office/drawing/2010/main">
                  <a14:imgLayer r:embed="rId5">
                    <a14:imgEffect>
                      <a14:brightnessContrast bright="-59000"/>
                    </a14:imgEffect>
                  </a14:imgLayer>
                </a14:imgProps>
              </a:ext>
            </a:extLst>
          </a:blip>
          <a:stretch>
            <a:fillRect/>
          </a:stretch>
        </a:blipFill>
        <a:effectLst/>
      </p:bgPr>
    </p:bg>
    <p:spTree>
      <p:nvGrpSpPr>
        <p:cNvPr id="1" name=""/>
        <p:cNvGrpSpPr/>
        <p:nvPr/>
      </p:nvGrpSpPr>
      <p:grpSpPr>
        <a:xfrm>
          <a:off x="0" y="0"/>
          <a:ext cx="0" cy="0"/>
          <a:chOff x="0" y="0"/>
          <a:chExt cx="0" cy="0"/>
        </a:xfrm>
      </p:grpSpPr>
      <p:pic>
        <p:nvPicPr>
          <p:cNvPr id="1026" name="Picture 14" descr="image009"/>
          <p:cNvPicPr>
            <a:picLocks noChangeAspect="1" noChangeArrowheads="1"/>
          </p:cNvPicPr>
          <p:nvPr/>
        </p:nvPicPr>
        <p:blipFill>
          <a:blip r:embed="rId6" cstate="print"/>
          <a:srcRect b="15385"/>
          <a:stretch>
            <a:fillRect/>
          </a:stretch>
        </p:blipFill>
        <p:spPr bwMode="auto">
          <a:xfrm>
            <a:off x="4012950" y="4993341"/>
            <a:ext cx="3105028" cy="1577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bwMode="auto">
          <a:xfrm>
            <a:off x="61648" y="2091954"/>
            <a:ext cx="9045382" cy="2365745"/>
          </a:xfrm>
          <a:prstGeom prst="rect">
            <a:avLst/>
          </a:prstGeom>
          <a:solidFill>
            <a:srgbClr val="000000">
              <a:alpha val="51000"/>
            </a:srgbClr>
          </a:solidFill>
          <a:ln w="25400" cap="flat" cmpd="sng" algn="ctr">
            <a:noFill/>
            <a:prstDash val="solid"/>
            <a:round/>
            <a:headEnd type="none" w="med" len="med"/>
            <a:tailEnd type="none" w="med" len="med"/>
          </a:ln>
          <a:effectLst/>
        </p:spPr>
        <p:txBody>
          <a:bodyPr vert="horz" wrap="square" lIns="45127" tIns="22563" rIns="45127" bIns="22563" numCol="1" rtlCol="0" anchor="t" anchorCtr="0" compatLnSpc="1">
            <a:prstTxWarp prst="textNoShape">
              <a:avLst/>
            </a:prstTxWarp>
          </a:bodyPr>
          <a:lstStyle/>
          <a:p>
            <a:pPr algn="ctr" defTabSz="451231" fontAlgn="base">
              <a:spcBef>
                <a:spcPct val="0"/>
              </a:spcBef>
              <a:spcAft>
                <a:spcPct val="0"/>
              </a:spcAft>
              <a:defRPr/>
            </a:pPr>
            <a:endParaRPr lang="en-US" sz="1500" dirty="0">
              <a:solidFill>
                <a:srgbClr val="000000"/>
              </a:solidFill>
              <a:latin typeface="Gill Sans" charset="0"/>
              <a:ea typeface="ヒラギノ角ゴ Pro W3" charset="0"/>
              <a:cs typeface="ヒラギノ角ゴ Pro W3" charset="0"/>
              <a:sym typeface="Gill Sans" charset="0"/>
            </a:endParaRPr>
          </a:p>
        </p:txBody>
      </p:sp>
      <p:pic>
        <p:nvPicPr>
          <p:cNvPr id="19" name="Picture 18" descr="lc_best_03_55.png"/>
          <p:cNvPicPr>
            <a:picLocks noChangeAspect="1"/>
          </p:cNvPicPr>
          <p:nvPr/>
        </p:nvPicPr>
        <p:blipFill>
          <a:blip r:embed="rId7" cstate="print"/>
          <a:stretch>
            <a:fillRect/>
          </a:stretch>
        </p:blipFill>
        <p:spPr>
          <a:xfrm>
            <a:off x="6629399" y="2160494"/>
            <a:ext cx="2398059" cy="1798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3"/>
          <p:cNvSpPr txBox="1">
            <a:spLocks noChangeArrowheads="1"/>
          </p:cNvSpPr>
          <p:nvPr/>
        </p:nvSpPr>
        <p:spPr>
          <a:xfrm>
            <a:off x="325987" y="2358507"/>
            <a:ext cx="6632492" cy="1116563"/>
          </a:xfrm>
          <a:prstGeom prst="rect">
            <a:avLst/>
          </a:prstGeom>
        </p:spPr>
        <p:txBody>
          <a:bodyPr vert="horz" lIns="0" tIns="0" rIns="0" bIns="0" rtlCol="0" anchor="t" anchorCtr="0">
            <a:noAutofit/>
          </a:bodyPr>
          <a:lstStyle/>
          <a:p>
            <a:pPr defTabSz="641910" fontAlgn="base">
              <a:spcBef>
                <a:spcPct val="0"/>
              </a:spcBef>
              <a:spcAft>
                <a:spcPct val="0"/>
              </a:spcAft>
              <a:defRPr/>
            </a:pPr>
            <a:r>
              <a:rPr lang="en-US" sz="4000" b="1" dirty="0" smtClean="0">
                <a:solidFill>
                  <a:schemeClr val="accent4">
                    <a:lumMod val="60000"/>
                    <a:lumOff val="40000"/>
                  </a:schemeClr>
                </a:solidFill>
                <a:latin typeface="Calibri"/>
                <a:ea typeface="ヒラギノ角ゴ Pro W3"/>
                <a:cs typeface="Calibri"/>
              </a:rPr>
              <a:t>Many-Lights Algorithms in Autodesk® 360 Rendering</a:t>
            </a:r>
          </a:p>
          <a:p>
            <a:pPr defTabSz="641910" fontAlgn="base">
              <a:spcBef>
                <a:spcPct val="0"/>
              </a:spcBef>
              <a:spcAft>
                <a:spcPct val="0"/>
              </a:spcAft>
              <a:defRPr/>
            </a:pPr>
            <a:endParaRPr lang="en-US" sz="4000" b="1" dirty="0" smtClean="0">
              <a:solidFill>
                <a:schemeClr val="accent4">
                  <a:lumMod val="60000"/>
                  <a:lumOff val="40000"/>
                </a:schemeClr>
              </a:solidFill>
              <a:latin typeface="Calibri"/>
              <a:ea typeface="ヒラギノ角ゴ Pro W3"/>
              <a:cs typeface="Calibri"/>
            </a:endParaRPr>
          </a:p>
          <a:p>
            <a:pPr defTabSz="641910" fontAlgn="base">
              <a:spcBef>
                <a:spcPct val="0"/>
              </a:spcBef>
              <a:spcAft>
                <a:spcPct val="0"/>
              </a:spcAft>
              <a:defRPr/>
            </a:pPr>
            <a:endParaRPr lang="en-US" sz="4000" b="1" dirty="0" smtClean="0">
              <a:solidFill>
                <a:schemeClr val="accent4">
                  <a:lumMod val="60000"/>
                  <a:lumOff val="40000"/>
                </a:schemeClr>
              </a:solidFill>
              <a:latin typeface="Calibri"/>
              <a:ea typeface="ヒラギノ角ゴ Pro W3"/>
              <a:cs typeface="Calibri"/>
            </a:endParaRPr>
          </a:p>
          <a:p>
            <a:pPr defTabSz="641910" fontAlgn="base">
              <a:spcBef>
                <a:spcPct val="0"/>
              </a:spcBef>
              <a:spcAft>
                <a:spcPct val="0"/>
              </a:spcAft>
              <a:defRPr/>
            </a:pPr>
            <a:endParaRPr lang="en-US" sz="4000" b="1" dirty="0" smtClean="0">
              <a:solidFill>
                <a:schemeClr val="accent4">
                  <a:lumMod val="60000"/>
                  <a:lumOff val="40000"/>
                </a:schemeClr>
              </a:solidFill>
              <a:latin typeface="Calibri"/>
              <a:ea typeface="ヒラギノ角ゴ Pro W3"/>
              <a:cs typeface="Calibri"/>
            </a:endParaRPr>
          </a:p>
          <a:p>
            <a:pPr defTabSz="641910" fontAlgn="base">
              <a:spcBef>
                <a:spcPct val="0"/>
              </a:spcBef>
              <a:spcAft>
                <a:spcPct val="0"/>
              </a:spcAft>
              <a:defRPr/>
            </a:pPr>
            <a:endParaRPr lang="en-US" sz="4000" b="1" dirty="0" smtClean="0">
              <a:solidFill>
                <a:schemeClr val="accent4">
                  <a:lumMod val="60000"/>
                  <a:lumOff val="40000"/>
                </a:schemeClr>
              </a:solidFill>
              <a:latin typeface="Calibri"/>
              <a:ea typeface="ヒラギノ角ゴ Pro W3"/>
              <a:cs typeface="Calibri"/>
            </a:endParaRPr>
          </a:p>
          <a:p>
            <a:pPr defTabSz="641910" fontAlgn="base">
              <a:spcBef>
                <a:spcPct val="0"/>
              </a:spcBef>
              <a:spcAft>
                <a:spcPct val="0"/>
              </a:spcAft>
              <a:defRPr/>
            </a:pPr>
            <a:endParaRPr lang="en-US" sz="4000" b="1" dirty="0" smtClean="0">
              <a:solidFill>
                <a:schemeClr val="accent4">
                  <a:lumMod val="60000"/>
                  <a:lumOff val="40000"/>
                </a:schemeClr>
              </a:solidFill>
              <a:latin typeface="Calibri"/>
              <a:ea typeface="ヒラギノ角ゴ Pro W3"/>
              <a:cs typeface="Calibri"/>
            </a:endParaRPr>
          </a:p>
          <a:p>
            <a:pPr defTabSz="641910" fontAlgn="base">
              <a:spcBef>
                <a:spcPct val="0"/>
              </a:spcBef>
              <a:spcAft>
                <a:spcPct val="0"/>
              </a:spcAft>
              <a:defRPr/>
            </a:pPr>
            <a:endParaRPr lang="en-US" sz="4000" b="1" dirty="0">
              <a:solidFill>
                <a:schemeClr val="accent4">
                  <a:lumMod val="60000"/>
                  <a:lumOff val="40000"/>
                </a:schemeClr>
              </a:solidFill>
              <a:latin typeface="Calibri"/>
              <a:ea typeface="ヒラギノ角ゴ Pro W3"/>
              <a:cs typeface="Calibri"/>
            </a:endParaRPr>
          </a:p>
          <a:p>
            <a:pPr defTabSz="914400">
              <a:spcBef>
                <a:spcPct val="0"/>
              </a:spcBef>
            </a:pPr>
            <a:endParaRPr lang="en-US" sz="4000" b="1" dirty="0">
              <a:solidFill>
                <a:schemeClr val="accent4">
                  <a:lumMod val="60000"/>
                  <a:lumOff val="40000"/>
                </a:schemeClr>
              </a:solidFill>
              <a:latin typeface="Calibri"/>
              <a:cs typeface="Calibri"/>
            </a:endParaRPr>
          </a:p>
          <a:p>
            <a:pPr defTabSz="914400">
              <a:spcBef>
                <a:spcPct val="0"/>
              </a:spcBef>
            </a:pPr>
            <a:endParaRPr lang="en-US" sz="4000" b="1" dirty="0">
              <a:solidFill>
                <a:schemeClr val="accent4">
                  <a:lumMod val="60000"/>
                  <a:lumOff val="40000"/>
                </a:schemeClr>
              </a:solidFill>
              <a:latin typeface="Calibri"/>
              <a:cs typeface="Calibri"/>
            </a:endParaRPr>
          </a:p>
        </p:txBody>
      </p:sp>
      <p:pic>
        <p:nvPicPr>
          <p:cNvPr id="15" name="Picture 14"/>
          <p:cNvPicPr>
            <a:picLocks noChangeAspect="1"/>
          </p:cNvPicPr>
          <p:nvPr/>
        </p:nvPicPr>
        <p:blipFill>
          <a:blip r:embed="rId8" cstate="print"/>
          <a:stretch>
            <a:fillRect/>
          </a:stretch>
        </p:blipFill>
        <p:spPr>
          <a:xfrm>
            <a:off x="5592851" y="404270"/>
            <a:ext cx="2346638" cy="1877310"/>
          </a:xfrm>
          <a:prstGeom prst="rect">
            <a:avLst/>
          </a:prstGeom>
        </p:spPr>
      </p:pic>
      <p:pic>
        <p:nvPicPr>
          <p:cNvPr id="12" name="Picture 11"/>
          <p:cNvPicPr>
            <a:picLocks noChangeAspect="1"/>
          </p:cNvPicPr>
          <p:nvPr/>
        </p:nvPicPr>
        <p:blipFill rotWithShape="1">
          <a:blip r:embed="rId9" cstate="print"/>
          <a:srcRect l="3491"/>
          <a:stretch/>
        </p:blipFill>
        <p:spPr>
          <a:xfrm>
            <a:off x="6492055" y="3790471"/>
            <a:ext cx="2264717" cy="1934165"/>
          </a:xfrm>
          <a:prstGeom prst="rect">
            <a:avLst/>
          </a:prstGeom>
        </p:spPr>
      </p:pic>
      <p:pic>
        <p:nvPicPr>
          <p:cNvPr id="2" name="Picture 1"/>
          <p:cNvPicPr>
            <a:picLocks noChangeAspect="1"/>
          </p:cNvPicPr>
          <p:nvPr/>
        </p:nvPicPr>
        <p:blipFill rotWithShape="1">
          <a:blip r:embed="rId10" cstate="print"/>
          <a:srcRect t="12643" r="14446"/>
          <a:stretch/>
        </p:blipFill>
        <p:spPr>
          <a:xfrm>
            <a:off x="3341642" y="116541"/>
            <a:ext cx="2346638" cy="1681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p:cNvSpPr/>
          <p:nvPr/>
        </p:nvSpPr>
        <p:spPr>
          <a:xfrm>
            <a:off x="332106" y="3775261"/>
            <a:ext cx="5019714" cy="461665"/>
          </a:xfrm>
          <a:prstGeom prst="rect">
            <a:avLst/>
          </a:prstGeom>
        </p:spPr>
        <p:txBody>
          <a:bodyPr wrap="square">
            <a:spAutoFit/>
          </a:bodyPr>
          <a:lstStyle/>
          <a:p>
            <a:pPr defTabSz="914400">
              <a:spcBef>
                <a:spcPct val="0"/>
              </a:spcBef>
            </a:pPr>
            <a:r>
              <a:rPr lang="en-US" sz="2400" dirty="0" smtClean="0">
                <a:solidFill>
                  <a:schemeClr val="accent4">
                    <a:lumMod val="60000"/>
                    <a:lumOff val="40000"/>
                  </a:schemeClr>
                </a:solidFill>
                <a:latin typeface="Calibri" pitchFamily="34" charset="0"/>
                <a:cs typeface="Calibri" pitchFamily="34" charset="0"/>
              </a:rPr>
              <a:t>Adam </a:t>
            </a:r>
            <a:r>
              <a:rPr lang="en-US" sz="2400" dirty="0" err="1" smtClean="0">
                <a:solidFill>
                  <a:schemeClr val="accent4">
                    <a:lumMod val="60000"/>
                    <a:lumOff val="40000"/>
                  </a:schemeClr>
                </a:solidFill>
                <a:latin typeface="Calibri" pitchFamily="34" charset="0"/>
                <a:cs typeface="Calibri" pitchFamily="34" charset="0"/>
              </a:rPr>
              <a:t>Arbree</a:t>
            </a:r>
            <a:r>
              <a:rPr lang="en-US" sz="2400" dirty="0" smtClean="0">
                <a:solidFill>
                  <a:schemeClr val="accent4">
                    <a:lumMod val="60000"/>
                    <a:lumOff val="40000"/>
                  </a:schemeClr>
                </a:solidFill>
                <a:latin typeface="Calibri" pitchFamily="34" charset="0"/>
                <a:cs typeface="Calibri" pitchFamily="34" charset="0"/>
              </a:rPr>
              <a:t>, Autodesk Inc.</a:t>
            </a:r>
          </a:p>
        </p:txBody>
      </p:sp>
    </p:spTree>
    <p:custDataLst>
      <p:tags r:id="rId1"/>
    </p:custDataLst>
    <p:extLst>
      <p:ext uri="{BB962C8B-B14F-4D97-AF65-F5344CB8AC3E}">
        <p14:creationId xmlns="" xmlns:p14="http://schemas.microsoft.com/office/powerpoint/2010/main" val="1550993125"/>
      </p:ext>
    </p:extLst>
  </p:cSld>
  <p:clrMapOvr>
    <a:masterClrMapping/>
  </p:clrMapOvr>
  <p:transition spd="med" advTm="20358">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grpSp>
        <p:nvGrpSpPr>
          <p:cNvPr id="17" name="Group 16"/>
          <p:cNvGrpSpPr/>
          <p:nvPr/>
        </p:nvGrpSpPr>
        <p:grpSpPr>
          <a:xfrm>
            <a:off x="760301" y="2063424"/>
            <a:ext cx="3039343" cy="2827662"/>
            <a:chOff x="866832" y="1752705"/>
            <a:chExt cx="3039343" cy="2827662"/>
          </a:xfrm>
        </p:grpSpPr>
        <p:pic>
          <p:nvPicPr>
            <p:cNvPr id="5" name="Picture 4" descr="Best_Neon_286.png"/>
            <p:cNvPicPr>
              <a:picLocks noChangeAspect="1"/>
            </p:cNvPicPr>
            <p:nvPr/>
          </p:nvPicPr>
          <p:blipFill>
            <a:blip r:embed="rId3" cstate="print"/>
            <a:stretch>
              <a:fillRect/>
            </a:stretch>
          </p:blipFill>
          <p:spPr>
            <a:xfrm>
              <a:off x="866832" y="2007163"/>
              <a:ext cx="2911877" cy="2034469"/>
            </a:xfrm>
            <a:prstGeom prst="rect">
              <a:avLst/>
            </a:prstGeom>
            <a:ln>
              <a:noFill/>
            </a:ln>
            <a:effectLst>
              <a:softEdge rad="112500"/>
            </a:effectLst>
          </p:spPr>
        </p:pic>
        <p:sp>
          <p:nvSpPr>
            <p:cNvPr id="6" name="TextBox 5"/>
            <p:cNvSpPr txBox="1"/>
            <p:nvPr/>
          </p:nvSpPr>
          <p:spPr>
            <a:xfrm>
              <a:off x="871217" y="4057147"/>
              <a:ext cx="2903106" cy="523220"/>
            </a:xfrm>
            <a:prstGeom prst="rect">
              <a:avLst/>
            </a:prstGeom>
            <a:noFill/>
          </p:spPr>
          <p:txBody>
            <a:bodyPr wrap="square" rtlCol="0">
              <a:spAutoFit/>
            </a:bodyPr>
            <a:lstStyle/>
            <a:p>
              <a:pPr algn="ctr"/>
              <a:r>
                <a:rPr lang="en-US" sz="2800" b="1" dirty="0" smtClean="0">
                  <a:latin typeface="Calibri" pitchFamily="34" charset="0"/>
                  <a:cs typeface="Calibri" pitchFamily="34" charset="0"/>
                </a:rPr>
                <a:t>Our Algorithm</a:t>
              </a:r>
              <a:endParaRPr lang="en-US" sz="2800" b="1" dirty="0">
                <a:latin typeface="Calibri" pitchFamily="34" charset="0"/>
                <a:cs typeface="Calibri" pitchFamily="34" charset="0"/>
              </a:endParaRPr>
            </a:p>
          </p:txBody>
        </p:sp>
        <p:pic>
          <p:nvPicPr>
            <p:cNvPr id="25" name="Picture 24" descr="RevitButtonPress.png"/>
            <p:cNvPicPr>
              <a:picLocks noChangeAspect="1"/>
            </p:cNvPicPr>
            <p:nvPr/>
          </p:nvPicPr>
          <p:blipFill>
            <a:blip r:embed="rId4" cstate="print"/>
            <a:srcRect l="16647" r="17628" b="13113"/>
            <a:stretch>
              <a:fillRect/>
            </a:stretch>
          </p:blipFill>
          <p:spPr>
            <a:xfrm>
              <a:off x="2517457" y="1752705"/>
              <a:ext cx="1388718" cy="1075762"/>
            </a:xfrm>
            <a:prstGeom prst="rect">
              <a:avLst/>
            </a:prstGeom>
            <a:ln>
              <a:noFill/>
            </a:ln>
            <a:effectLst>
              <a:softEdge rad="112500"/>
            </a:effectLst>
          </p:spPr>
        </p:pic>
      </p:grpSp>
      <p:pic>
        <p:nvPicPr>
          <p:cNvPr id="20" name="Picture 19" descr="AdvancedSample_Section.png"/>
          <p:cNvPicPr>
            <a:picLocks noChangeAspect="1"/>
          </p:cNvPicPr>
          <p:nvPr/>
        </p:nvPicPr>
        <p:blipFill>
          <a:blip r:embed="rId5" cstate="print">
            <a:lum bright="100000" contrast="-100000"/>
          </a:blip>
          <a:stretch>
            <a:fillRect/>
          </a:stretch>
        </p:blipFill>
        <p:spPr>
          <a:xfrm>
            <a:off x="4673904" y="2325947"/>
            <a:ext cx="3165080" cy="1009605"/>
          </a:xfrm>
          <a:prstGeom prst="rect">
            <a:avLst/>
          </a:prstGeom>
        </p:spPr>
      </p:pic>
      <p:pic>
        <p:nvPicPr>
          <p:cNvPr id="23" name="Picture 22" descr="my_advanced_sample_project.rvt_2012-May-20-211538-000_Hallway_All.png"/>
          <p:cNvPicPr>
            <a:picLocks noChangeAspect="1"/>
          </p:cNvPicPr>
          <p:nvPr/>
        </p:nvPicPr>
        <p:blipFill>
          <a:blip r:embed="rId6" cstate="print"/>
          <a:stretch>
            <a:fillRect/>
          </a:stretch>
        </p:blipFill>
        <p:spPr>
          <a:xfrm>
            <a:off x="6322343" y="2094762"/>
            <a:ext cx="2209097" cy="1374058"/>
          </a:xfrm>
          <a:prstGeom prst="rect">
            <a:avLst/>
          </a:prstGeom>
          <a:ln>
            <a:noFill/>
          </a:ln>
          <a:effectLst>
            <a:softEdge rad="112500"/>
          </a:effectLst>
        </p:spPr>
      </p:pic>
      <p:graphicFrame>
        <p:nvGraphicFramePr>
          <p:cNvPr id="22" name="Content Placeholder 3"/>
          <p:cNvGraphicFramePr>
            <a:graphicFrameLocks noGrp="1"/>
          </p:cNvGraphicFramePr>
          <p:nvPr>
            <p:ph idx="4294967295"/>
          </p:nvPr>
        </p:nvGraphicFramePr>
        <p:xfrm>
          <a:off x="5211456" y="2520180"/>
          <a:ext cx="3133483" cy="1785490"/>
        </p:xfrm>
        <a:graphic>
          <a:graphicData uri="http://schemas.openxmlformats.org/drawingml/2006/chart">
            <c:chart xmlns:c="http://schemas.openxmlformats.org/drawingml/2006/chart" xmlns:r="http://schemas.openxmlformats.org/officeDocument/2006/relationships" r:id="rId7"/>
          </a:graphicData>
        </a:graphic>
      </p:graphicFrame>
      <p:sp>
        <p:nvSpPr>
          <p:cNvPr id="24" name="TextBox 23"/>
          <p:cNvSpPr txBox="1"/>
          <p:nvPr/>
        </p:nvSpPr>
        <p:spPr>
          <a:xfrm>
            <a:off x="5196122" y="4378220"/>
            <a:ext cx="2903106" cy="954107"/>
          </a:xfrm>
          <a:prstGeom prst="rect">
            <a:avLst/>
          </a:prstGeom>
          <a:noFill/>
        </p:spPr>
        <p:txBody>
          <a:bodyPr wrap="square" rtlCol="0">
            <a:spAutoFit/>
          </a:bodyPr>
          <a:lstStyle/>
          <a:p>
            <a:pPr algn="ctr"/>
            <a:r>
              <a:rPr lang="en-US" sz="2800" b="1" dirty="0" smtClean="0">
                <a:latin typeface="Calibri" pitchFamily="34" charset="0"/>
                <a:cs typeface="Calibri" pitchFamily="34" charset="0"/>
              </a:rPr>
              <a:t>Advantages of Many Lights</a:t>
            </a:r>
            <a:endParaRPr lang="en-US" sz="2800" b="1"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Overview</a:t>
            </a:r>
            <a:endParaRPr lang="en-US" dirty="0"/>
          </a:p>
        </p:txBody>
      </p:sp>
      <p:sp>
        <p:nvSpPr>
          <p:cNvPr id="1033" name="Content Placeholder 1032"/>
          <p:cNvSpPr>
            <a:spLocks noGrp="1"/>
          </p:cNvSpPr>
          <p:nvPr>
            <p:ph sz="quarter" idx="11"/>
          </p:nvPr>
        </p:nvSpPr>
        <p:spPr>
          <a:xfrm>
            <a:off x="4825859" y="1510411"/>
            <a:ext cx="3830471" cy="4713341"/>
          </a:xfrm>
        </p:spPr>
        <p:txBody>
          <a:bodyPr/>
          <a:lstStyle/>
          <a:p>
            <a:r>
              <a:rPr lang="en-US" sz="2400" dirty="0" smtClean="0"/>
              <a:t>Multidimensional </a:t>
            </a:r>
            <a:r>
              <a:rPr lang="en-US" sz="2400" dirty="0" err="1" smtClean="0"/>
              <a:t>Lightcuts</a:t>
            </a:r>
            <a:endParaRPr lang="en-US" sz="2400" dirty="0" smtClean="0"/>
          </a:p>
          <a:p>
            <a:pPr lvl="1"/>
            <a:r>
              <a:rPr lang="en-US" sz="2000" dirty="0" smtClean="0"/>
              <a:t>Walter et. al., SIGGRAPH 2006</a:t>
            </a:r>
          </a:p>
          <a:p>
            <a:endParaRPr lang="en-US" sz="2400" dirty="0" smtClean="0"/>
          </a:p>
          <a:p>
            <a:r>
              <a:rPr lang="en-US" sz="2400" dirty="0" smtClean="0"/>
              <a:t>Advantages</a:t>
            </a:r>
          </a:p>
          <a:p>
            <a:pPr lvl="1"/>
            <a:r>
              <a:rPr lang="en-US" sz="2200" dirty="0" smtClean="0"/>
              <a:t>Scalability</a:t>
            </a:r>
          </a:p>
          <a:p>
            <a:pPr lvl="1"/>
            <a:r>
              <a:rPr lang="en-US" sz="2200" dirty="0" smtClean="0"/>
              <a:t>Uniform light model</a:t>
            </a:r>
          </a:p>
          <a:p>
            <a:pPr lvl="1"/>
            <a:r>
              <a:rPr lang="en-US" sz="2200" dirty="0" smtClean="0"/>
              <a:t>Support for advanced effects</a:t>
            </a:r>
            <a:endParaRPr lang="en-US" sz="2100" dirty="0" smtClean="0"/>
          </a:p>
          <a:p>
            <a:pPr lvl="1"/>
            <a:endParaRPr lang="en-US" sz="2200" dirty="0" smtClean="0"/>
          </a:p>
          <a:p>
            <a:pPr lvl="1"/>
            <a:endParaRPr lang="en-US" sz="2200" dirty="0" smtClean="0"/>
          </a:p>
        </p:txBody>
      </p:sp>
      <p:grpSp>
        <p:nvGrpSpPr>
          <p:cNvPr id="4" name="Group 8"/>
          <p:cNvGrpSpPr/>
          <p:nvPr/>
        </p:nvGrpSpPr>
        <p:grpSpPr>
          <a:xfrm>
            <a:off x="372110" y="1278760"/>
            <a:ext cx="1820767" cy="4921991"/>
            <a:chOff x="714375" y="1830387"/>
            <a:chExt cx="2590800" cy="7002443"/>
          </a:xfrm>
        </p:grpSpPr>
        <p:sp>
          <p:nvSpPr>
            <p:cNvPr id="3" name="TextBox 2"/>
            <p:cNvSpPr txBox="1"/>
            <p:nvPr/>
          </p:nvSpPr>
          <p:spPr>
            <a:xfrm>
              <a:off x="1095375" y="8307387"/>
              <a:ext cx="1828800" cy="525443"/>
            </a:xfrm>
            <a:prstGeom prst="rect">
              <a:avLst/>
            </a:prstGeom>
            <a:noFill/>
          </p:spPr>
          <p:txBody>
            <a:bodyPr wrap="square" rtlCol="0">
              <a:spAutoFit/>
            </a:bodyPr>
            <a:lstStyle/>
            <a:p>
              <a:pPr algn="ctr"/>
              <a:r>
                <a:rPr lang="en-US" b="1" dirty="0" smtClean="0"/>
                <a:t>MDLC</a:t>
              </a:r>
              <a:endParaRPr lang="en-US" b="1" dirty="0"/>
            </a:p>
          </p:txBody>
        </p:sp>
        <p:pic>
          <p:nvPicPr>
            <p:cNvPr id="1028" name="Picture 4" descr="C:\Users\arbreea\Documents\Siggraph2012_Course\Images\base_crop.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4375" y="1830387"/>
              <a:ext cx="2590800" cy="647700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426707331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0"/>
          <p:cNvGrpSpPr/>
          <p:nvPr/>
        </p:nvGrpSpPr>
        <p:grpSpPr>
          <a:xfrm>
            <a:off x="2564988" y="1278760"/>
            <a:ext cx="1820767" cy="4929803"/>
            <a:chOff x="6810375" y="1819273"/>
            <a:chExt cx="2590800" cy="7013557"/>
          </a:xfrm>
        </p:grpSpPr>
        <p:pic>
          <p:nvPicPr>
            <p:cNvPr id="20" name="Picture 6" descr="C:\Users\arbreea\Documents\Siggraph2012_Course\Images\vsl_crop.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10375" y="1819273"/>
              <a:ext cx="2590800" cy="6477001"/>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p:cNvSpPr txBox="1"/>
            <p:nvPr/>
          </p:nvSpPr>
          <p:spPr>
            <a:xfrm>
              <a:off x="6811180" y="8307387"/>
              <a:ext cx="2539070" cy="525443"/>
            </a:xfrm>
            <a:prstGeom prst="rect">
              <a:avLst/>
            </a:prstGeom>
            <a:noFill/>
          </p:spPr>
          <p:txBody>
            <a:bodyPr wrap="square" rtlCol="0">
              <a:spAutoFit/>
            </a:bodyPr>
            <a:lstStyle/>
            <a:p>
              <a:pPr algn="ctr"/>
              <a:r>
                <a:rPr lang="en-US" b="1" dirty="0" smtClean="0">
                  <a:solidFill>
                    <a:srgbClr val="FFFFFF"/>
                  </a:solidFill>
                </a:rPr>
                <a:t>+VPL targets</a:t>
              </a:r>
              <a:endParaRPr lang="en-US" b="1" dirty="0">
                <a:solidFill>
                  <a:srgbClr val="FFFFFF"/>
                </a:solidFill>
              </a:endParaRPr>
            </a:p>
          </p:txBody>
        </p:sp>
      </p:grpSp>
      <p:sp>
        <p:nvSpPr>
          <p:cNvPr id="2" name="Title 1"/>
          <p:cNvSpPr>
            <a:spLocks noGrp="1"/>
          </p:cNvSpPr>
          <p:nvPr>
            <p:ph type="title"/>
          </p:nvPr>
        </p:nvSpPr>
        <p:spPr/>
        <p:txBody>
          <a:bodyPr/>
          <a:lstStyle/>
          <a:p>
            <a:r>
              <a:rPr lang="en-US" dirty="0" smtClean="0"/>
              <a:t>Algorithm Overview</a:t>
            </a:r>
            <a:endParaRPr lang="en-US" dirty="0"/>
          </a:p>
        </p:txBody>
      </p:sp>
      <p:sp>
        <p:nvSpPr>
          <p:cNvPr id="1033" name="Content Placeholder 1032"/>
          <p:cNvSpPr>
            <a:spLocks noGrp="1"/>
          </p:cNvSpPr>
          <p:nvPr>
            <p:ph sz="quarter" idx="11"/>
          </p:nvPr>
        </p:nvSpPr>
        <p:spPr>
          <a:xfrm>
            <a:off x="4825859" y="1510411"/>
            <a:ext cx="3830471" cy="4713341"/>
          </a:xfrm>
        </p:spPr>
        <p:txBody>
          <a:bodyPr/>
          <a:lstStyle/>
          <a:p>
            <a:r>
              <a:rPr lang="en-US" sz="2400" dirty="0" smtClean="0">
                <a:solidFill>
                  <a:srgbClr val="FFC000"/>
                </a:solidFill>
              </a:rPr>
              <a:t>Eye ray splitting</a:t>
            </a:r>
          </a:p>
          <a:p>
            <a:pPr lvl="1"/>
            <a:r>
              <a:rPr lang="en-US" sz="2200" dirty="0" smtClean="0"/>
              <a:t>Improves glossy appearance</a:t>
            </a:r>
          </a:p>
          <a:p>
            <a:pPr lvl="1"/>
            <a:endParaRPr lang="en-US" sz="2200" dirty="0"/>
          </a:p>
          <a:p>
            <a:r>
              <a:rPr lang="en-US" sz="2400" dirty="0" smtClean="0">
                <a:solidFill>
                  <a:srgbClr val="FFC000"/>
                </a:solidFill>
              </a:rPr>
              <a:t>Virtual Point Light Targeting</a:t>
            </a:r>
          </a:p>
          <a:p>
            <a:pPr lvl="1"/>
            <a:r>
              <a:rPr lang="en-US" sz="2200" dirty="0" smtClean="0">
                <a:solidFill>
                  <a:schemeClr val="tx1"/>
                </a:solidFill>
              </a:rPr>
              <a:t>Reduces clamping bias in scenes with high occlusion </a:t>
            </a:r>
          </a:p>
          <a:p>
            <a:pPr lvl="1"/>
            <a:endParaRPr lang="en-US" sz="2200" dirty="0" smtClean="0"/>
          </a:p>
          <a:p>
            <a:r>
              <a:rPr lang="en-US" sz="2400" dirty="0" smtClean="0">
                <a:solidFill>
                  <a:srgbClr val="FFC000"/>
                </a:solidFill>
              </a:rPr>
              <a:t>Polish</a:t>
            </a:r>
          </a:p>
          <a:p>
            <a:pPr lvl="1"/>
            <a:r>
              <a:rPr lang="en-US" sz="2200" dirty="0" smtClean="0">
                <a:solidFill>
                  <a:schemeClr val="tx1"/>
                </a:solidFill>
              </a:rPr>
              <a:t>Virtual Spherical Lights</a:t>
            </a:r>
          </a:p>
          <a:p>
            <a:pPr lvl="1"/>
            <a:r>
              <a:rPr lang="en-US" sz="2200" dirty="0" smtClean="0">
                <a:solidFill>
                  <a:schemeClr val="tx1"/>
                </a:solidFill>
              </a:rPr>
              <a:t>Directionally Variant VPLs</a:t>
            </a:r>
            <a:endParaRPr lang="en-US" sz="2200" dirty="0">
              <a:solidFill>
                <a:schemeClr val="tx1"/>
              </a:solidFill>
            </a:endParaRPr>
          </a:p>
          <a:p>
            <a:pPr marL="457200" indent="-457200">
              <a:buFont typeface="+mj-lt"/>
              <a:buAutoNum type="arabicPeriod"/>
            </a:pPr>
            <a:endParaRPr lang="en-US" sz="2400" dirty="0" smtClean="0"/>
          </a:p>
          <a:p>
            <a:pPr lvl="1"/>
            <a:endParaRPr lang="en-US" sz="2200" dirty="0"/>
          </a:p>
          <a:p>
            <a:pPr marL="457200" indent="-457200">
              <a:buFont typeface="+mj-lt"/>
              <a:buAutoNum type="arabicPeriod"/>
            </a:pPr>
            <a:endParaRPr lang="en-US" sz="2400" dirty="0" smtClean="0"/>
          </a:p>
          <a:p>
            <a:pPr lvl="1"/>
            <a:endParaRPr lang="en-US" sz="2200" dirty="0" smtClean="0"/>
          </a:p>
        </p:txBody>
      </p:sp>
      <p:grpSp>
        <p:nvGrpSpPr>
          <p:cNvPr id="4" name="Group 8"/>
          <p:cNvGrpSpPr/>
          <p:nvPr/>
        </p:nvGrpSpPr>
        <p:grpSpPr>
          <a:xfrm>
            <a:off x="372110" y="1278760"/>
            <a:ext cx="1820767" cy="4921991"/>
            <a:chOff x="714375" y="1830387"/>
            <a:chExt cx="2590800" cy="7002443"/>
          </a:xfrm>
        </p:grpSpPr>
        <p:sp>
          <p:nvSpPr>
            <p:cNvPr id="3" name="TextBox 2"/>
            <p:cNvSpPr txBox="1"/>
            <p:nvPr/>
          </p:nvSpPr>
          <p:spPr>
            <a:xfrm>
              <a:off x="1095375" y="8307387"/>
              <a:ext cx="1828800" cy="525443"/>
            </a:xfrm>
            <a:prstGeom prst="rect">
              <a:avLst/>
            </a:prstGeom>
            <a:noFill/>
          </p:spPr>
          <p:txBody>
            <a:bodyPr wrap="square" rtlCol="0">
              <a:spAutoFit/>
            </a:bodyPr>
            <a:lstStyle/>
            <a:p>
              <a:pPr algn="ctr"/>
              <a:r>
                <a:rPr lang="en-US" b="1" dirty="0" smtClean="0"/>
                <a:t>MDLC</a:t>
              </a:r>
              <a:endParaRPr lang="en-US" b="1" dirty="0"/>
            </a:p>
          </p:txBody>
        </p:sp>
        <p:pic>
          <p:nvPicPr>
            <p:cNvPr id="1028" name="Picture 4" descr="C:\Users\arbreea\Documents\Siggraph2012_Course\Images\base_crop.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4375" y="1830387"/>
              <a:ext cx="2590800" cy="64770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5" name="Group 9"/>
          <p:cNvGrpSpPr/>
          <p:nvPr/>
        </p:nvGrpSpPr>
        <p:grpSpPr>
          <a:xfrm>
            <a:off x="2564988" y="1278759"/>
            <a:ext cx="1820767" cy="4921991"/>
            <a:chOff x="3762375" y="1830387"/>
            <a:chExt cx="2590800" cy="7002443"/>
          </a:xfrm>
        </p:grpSpPr>
        <p:sp>
          <p:nvSpPr>
            <p:cNvPr id="6" name="TextBox 5"/>
            <p:cNvSpPr txBox="1"/>
            <p:nvPr/>
          </p:nvSpPr>
          <p:spPr>
            <a:xfrm>
              <a:off x="3990975" y="8307387"/>
              <a:ext cx="2133600" cy="525443"/>
            </a:xfrm>
            <a:prstGeom prst="rect">
              <a:avLst/>
            </a:prstGeom>
            <a:noFill/>
          </p:spPr>
          <p:txBody>
            <a:bodyPr wrap="square" rtlCol="0">
              <a:spAutoFit/>
            </a:bodyPr>
            <a:lstStyle/>
            <a:p>
              <a:pPr algn="ctr"/>
              <a:r>
                <a:rPr lang="en-US" b="1" dirty="0" smtClean="0"/>
                <a:t>+Splitting</a:t>
              </a:r>
              <a:endParaRPr lang="en-US" b="1" dirty="0"/>
            </a:p>
          </p:txBody>
        </p:sp>
        <p:pic>
          <p:nvPicPr>
            <p:cNvPr id="1029" name="Picture 5" descr="C:\Users\arbreea\Documents\Siggraph2012_Course\Images\splitting_crop.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762375" y="1830387"/>
              <a:ext cx="2590800" cy="64770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031" name="Group 1030"/>
          <p:cNvGrpSpPr/>
          <p:nvPr/>
        </p:nvGrpSpPr>
        <p:grpSpPr>
          <a:xfrm>
            <a:off x="487541" y="3060559"/>
            <a:ext cx="4098909" cy="2417132"/>
            <a:chOff x="487541" y="3060559"/>
            <a:chExt cx="4098909" cy="2417132"/>
          </a:xfrm>
        </p:grpSpPr>
        <p:pic>
          <p:nvPicPr>
            <p:cNvPr id="17" name="Picture 4" descr="C:\Users\arbreea\Documents\Siggraph2012_Course\Images\base_crop.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8198" t="77113" r="16102" b="8025"/>
            <a:stretch/>
          </p:blipFill>
          <p:spPr bwMode="auto">
            <a:xfrm>
              <a:off x="504959" y="3067843"/>
              <a:ext cx="1852097" cy="1506101"/>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26" name="Rectangle 25"/>
            <p:cNvSpPr/>
            <p:nvPr/>
          </p:nvSpPr>
          <p:spPr bwMode="auto">
            <a:xfrm>
              <a:off x="999932" y="4798421"/>
              <a:ext cx="844732" cy="661851"/>
            </a:xfrm>
            <a:prstGeom prst="rect">
              <a:avLst/>
            </a:prstGeom>
            <a:solidFill>
              <a:srgbClr val="000000">
                <a:alpha val="50196"/>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pic>
          <p:nvPicPr>
            <p:cNvPr id="23" name="Picture 5" descr="C:\Users\arbreea\Documents\Siggraph2012_Course\Images\splitting_crop.pn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8153" t="77119" r="16409" b="7961"/>
            <a:stretch/>
          </p:blipFill>
          <p:spPr bwMode="auto">
            <a:xfrm>
              <a:off x="2725644" y="3060559"/>
              <a:ext cx="1852097" cy="1520667"/>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10" name="Rectangle 9"/>
            <p:cNvSpPr/>
            <p:nvPr/>
          </p:nvSpPr>
          <p:spPr bwMode="auto">
            <a:xfrm>
              <a:off x="3222171" y="4807131"/>
              <a:ext cx="844732" cy="661851"/>
            </a:xfrm>
            <a:prstGeom prst="rect">
              <a:avLst/>
            </a:prstGeom>
            <a:solidFill>
              <a:srgbClr val="000000">
                <a:alpha val="50196"/>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13" name="Straight Connector 12"/>
            <p:cNvCxnSpPr/>
            <p:nvPr/>
          </p:nvCxnSpPr>
          <p:spPr bwMode="auto">
            <a:xfrm flipV="1">
              <a:off x="4066903" y="4589935"/>
              <a:ext cx="519547" cy="88775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24" name="Straight Connector 1023"/>
            <p:cNvCxnSpPr/>
            <p:nvPr/>
          </p:nvCxnSpPr>
          <p:spPr bwMode="auto">
            <a:xfrm>
              <a:off x="2708226" y="4589935"/>
              <a:ext cx="513945" cy="88775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V="1">
              <a:off x="1846218" y="4581226"/>
              <a:ext cx="519547" cy="88775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487541" y="4581226"/>
              <a:ext cx="513945" cy="887756"/>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41" name="Group 40"/>
          <p:cNvGrpSpPr/>
          <p:nvPr/>
        </p:nvGrpSpPr>
        <p:grpSpPr>
          <a:xfrm>
            <a:off x="489093" y="2647405"/>
            <a:ext cx="4107831" cy="2788064"/>
            <a:chOff x="489093" y="2647405"/>
            <a:chExt cx="4107831" cy="2788064"/>
          </a:xfrm>
        </p:grpSpPr>
        <p:pic>
          <p:nvPicPr>
            <p:cNvPr id="42" name="Picture 6" descr="C:\Users\arbreea\Documents\Siggraph2012_Course\Images\vsl_crop.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663" t="30636" r="46595" b="55011"/>
            <a:stretch/>
          </p:blipFill>
          <p:spPr bwMode="auto">
            <a:xfrm>
              <a:off x="2708226" y="3703639"/>
              <a:ext cx="1869515" cy="1731830"/>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pic>
          <p:nvPicPr>
            <p:cNvPr id="43" name="Picture 5" descr="C:\Users\arbreea\Documents\Siggraph2012_Course\Images\splitting_crop.pn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5312" t="30560" r="46018" b="54979"/>
            <a:stretch/>
          </p:blipFill>
          <p:spPr bwMode="auto">
            <a:xfrm>
              <a:off x="506511" y="3703637"/>
              <a:ext cx="1852097" cy="1731831"/>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44" name="Rectangle 43"/>
            <p:cNvSpPr/>
            <p:nvPr/>
          </p:nvSpPr>
          <p:spPr bwMode="auto">
            <a:xfrm>
              <a:off x="2830286" y="2647406"/>
              <a:ext cx="748937" cy="696685"/>
            </a:xfrm>
            <a:prstGeom prst="rect">
              <a:avLst/>
            </a:prstGeom>
            <a:solidFill>
              <a:srgbClr val="000000">
                <a:alpha val="50196"/>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5" name="Rectangle 44"/>
            <p:cNvSpPr/>
            <p:nvPr/>
          </p:nvSpPr>
          <p:spPr bwMode="auto">
            <a:xfrm>
              <a:off x="626806" y="2647405"/>
              <a:ext cx="748937" cy="696685"/>
            </a:xfrm>
            <a:prstGeom prst="rect">
              <a:avLst/>
            </a:prstGeom>
            <a:solidFill>
              <a:srgbClr val="000000">
                <a:alpha val="50196"/>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46" name="Straight Connector 45"/>
            <p:cNvCxnSpPr/>
            <p:nvPr/>
          </p:nvCxnSpPr>
          <p:spPr bwMode="auto">
            <a:xfrm flipV="1">
              <a:off x="489093" y="2647406"/>
              <a:ext cx="137713" cy="104752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V="1">
              <a:off x="2688819" y="2647406"/>
              <a:ext cx="137713" cy="1047521"/>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1375743" y="2647406"/>
              <a:ext cx="1000283" cy="103881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3579223" y="2647406"/>
              <a:ext cx="1017701" cy="1038811"/>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grpSp>
        <p:nvGrpSpPr>
          <p:cNvPr id="50" name="Group 3"/>
          <p:cNvGrpSpPr/>
          <p:nvPr/>
        </p:nvGrpSpPr>
        <p:grpSpPr>
          <a:xfrm>
            <a:off x="2565554" y="1286572"/>
            <a:ext cx="1821147" cy="4921991"/>
            <a:chOff x="9890490" y="1819273"/>
            <a:chExt cx="2591340" cy="7002443"/>
          </a:xfrm>
        </p:grpSpPr>
        <p:sp>
          <p:nvSpPr>
            <p:cNvPr id="51" name="TextBox 50"/>
            <p:cNvSpPr txBox="1"/>
            <p:nvPr/>
          </p:nvSpPr>
          <p:spPr>
            <a:xfrm>
              <a:off x="10119360" y="8296273"/>
              <a:ext cx="2260343" cy="525443"/>
            </a:xfrm>
            <a:prstGeom prst="rect">
              <a:avLst/>
            </a:prstGeom>
            <a:noFill/>
          </p:spPr>
          <p:txBody>
            <a:bodyPr wrap="square" rtlCol="0">
              <a:spAutoFit/>
            </a:bodyPr>
            <a:lstStyle/>
            <a:p>
              <a:pPr algn="ctr"/>
              <a:r>
                <a:rPr lang="en-US" b="1" dirty="0" smtClean="0">
                  <a:solidFill>
                    <a:srgbClr val="FFFFFF"/>
                  </a:solidFill>
                </a:rPr>
                <a:t>Final</a:t>
              </a:r>
              <a:endParaRPr lang="en-US" b="1" dirty="0">
                <a:solidFill>
                  <a:srgbClr val="FFFFFF"/>
                </a:solidFill>
              </a:endParaRPr>
            </a:p>
          </p:txBody>
        </p:sp>
        <p:pic>
          <p:nvPicPr>
            <p:cNvPr id="52" name="Picture 2" descr="C:\Users\arbreea\Documents\Siggraph2012_Course\Images\polish_crop.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890490" y="1819273"/>
              <a:ext cx="2591340" cy="64770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53" name="Group 52"/>
          <p:cNvGrpSpPr/>
          <p:nvPr/>
        </p:nvGrpSpPr>
        <p:grpSpPr>
          <a:xfrm>
            <a:off x="364737" y="1600884"/>
            <a:ext cx="4028388" cy="2742518"/>
            <a:chOff x="364737" y="1600884"/>
            <a:chExt cx="4028388" cy="2742518"/>
          </a:xfrm>
        </p:grpSpPr>
        <p:pic>
          <p:nvPicPr>
            <p:cNvPr id="54" name="Picture 2" descr="C:\Users\arbreea\Documents\Siggraph2012_Course\Images\polish_crop.pn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53" t="52652" r="62189" b="33088"/>
            <a:stretch/>
          </p:blipFill>
          <p:spPr bwMode="auto">
            <a:xfrm>
              <a:off x="2906334" y="1618301"/>
              <a:ext cx="1479797" cy="1400874"/>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pic>
          <p:nvPicPr>
            <p:cNvPr id="55" name="Picture 4" descr="C:\Users\arbreea\Documents\Siggraph2012_Course\Images\base_crop.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52634" r="62324" b="33020"/>
            <a:stretch/>
          </p:blipFill>
          <p:spPr bwMode="auto">
            <a:xfrm>
              <a:off x="713080" y="1618301"/>
              <a:ext cx="1479797" cy="1408957"/>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56" name="Rectangle 55"/>
            <p:cNvSpPr/>
            <p:nvPr/>
          </p:nvSpPr>
          <p:spPr bwMode="auto">
            <a:xfrm>
              <a:off x="364737" y="3657600"/>
              <a:ext cx="696686" cy="685800"/>
            </a:xfrm>
            <a:prstGeom prst="rect">
              <a:avLst/>
            </a:prstGeom>
            <a:solidFill>
              <a:srgbClr val="000000">
                <a:alpha val="50196"/>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7" name="Rectangle 56"/>
            <p:cNvSpPr/>
            <p:nvPr/>
          </p:nvSpPr>
          <p:spPr bwMode="auto">
            <a:xfrm>
              <a:off x="2564985" y="3657600"/>
              <a:ext cx="696686" cy="685800"/>
            </a:xfrm>
            <a:prstGeom prst="rect">
              <a:avLst/>
            </a:prstGeom>
            <a:solidFill>
              <a:srgbClr val="000000">
                <a:alpha val="50196"/>
              </a:srgb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58" name="Straight Connector 57"/>
            <p:cNvCxnSpPr/>
            <p:nvPr/>
          </p:nvCxnSpPr>
          <p:spPr bwMode="auto">
            <a:xfrm flipV="1">
              <a:off x="364737" y="1600884"/>
              <a:ext cx="330925" cy="205671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flipV="1">
              <a:off x="2564985" y="1600884"/>
              <a:ext cx="321193" cy="205671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flipV="1">
              <a:off x="1070132" y="3027258"/>
              <a:ext cx="1131454" cy="131614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flipV="1">
              <a:off x="3261671" y="3019175"/>
              <a:ext cx="1131454" cy="1324227"/>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spTree>
    <p:extLst>
      <p:ext uri="{BB962C8B-B14F-4D97-AF65-F5344CB8AC3E}">
        <p14:creationId xmlns="" xmlns:p14="http://schemas.microsoft.com/office/powerpoint/2010/main" val="345395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5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31"/>
                                        </p:tgtEl>
                                      </p:cBhvr>
                                    </p:animEffect>
                                    <p:set>
                                      <p:cBhvr>
                                        <p:cTn id="12" dur="1" fill="hold">
                                          <p:stCondLst>
                                            <p:cond delay="499"/>
                                          </p:stCondLst>
                                        </p:cTn>
                                        <p:tgtEl>
                                          <p:spTgt spid="1031"/>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4.72222E-6 -1.90377E-6 L -0.23993 -1.90377E-6 " pathEditMode="relative" rAng="0" ptsTypes="AA">
                                      <p:cBhvr>
                                        <p:cTn id="18" dur="1000" fill="hold"/>
                                        <p:tgtEl>
                                          <p:spTgt spid="5"/>
                                        </p:tgtEl>
                                        <p:attrNameLst>
                                          <p:attrName>ppt_x</p:attrName>
                                          <p:attrName>ppt_y</p:attrName>
                                        </p:attrNameLst>
                                      </p:cBhvr>
                                      <p:rCtr x="-11997" y="0"/>
                                    </p:animMotion>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8" fill="hold" nodeType="clickEffect">
                                  <p:stCondLst>
                                    <p:cond delay="0"/>
                                  </p:stCondLst>
                                  <p:childTnLst>
                                    <p:anim calcmode="lin" valueType="num">
                                      <p:cBhvr additive="base">
                                        <p:cTn id="31" dur="1000"/>
                                        <p:tgtEl>
                                          <p:spTgt spid="5"/>
                                        </p:tgtEl>
                                        <p:attrNameLst>
                                          <p:attrName>ppt_x</p:attrName>
                                        </p:attrNameLst>
                                      </p:cBhvr>
                                      <p:tavLst>
                                        <p:tav tm="0">
                                          <p:val>
                                            <p:strVal val="ppt_x"/>
                                          </p:val>
                                        </p:tav>
                                        <p:tav tm="100000">
                                          <p:val>
                                            <p:strVal val="0-ppt_w/2"/>
                                          </p:val>
                                        </p:tav>
                                      </p:tavLst>
                                    </p:anim>
                                    <p:anim calcmode="lin" valueType="num">
                                      <p:cBhvr additive="base">
                                        <p:cTn id="32" dur="1000"/>
                                        <p:tgtEl>
                                          <p:spTgt spid="5"/>
                                        </p:tgtEl>
                                        <p:attrNameLst>
                                          <p:attrName>ppt_y</p:attrName>
                                        </p:attrNameLst>
                                      </p:cBhvr>
                                      <p:tavLst>
                                        <p:tav tm="0">
                                          <p:val>
                                            <p:strVal val="ppt_y"/>
                                          </p:val>
                                        </p:tav>
                                        <p:tav tm="100000">
                                          <p:val>
                                            <p:strVal val="ppt_y"/>
                                          </p:val>
                                        </p:tav>
                                      </p:tavLst>
                                    </p:anim>
                                    <p:set>
                                      <p:cBhvr>
                                        <p:cTn id="33" dur="1" fill="hold">
                                          <p:stCondLst>
                                            <p:cond delay="999"/>
                                          </p:stCondLst>
                                        </p:cTn>
                                        <p:tgtEl>
                                          <p:spTgt spid="5"/>
                                        </p:tgtEl>
                                        <p:attrNameLst>
                                          <p:attrName>style.visibility</p:attrName>
                                        </p:attrNameLst>
                                      </p:cBhvr>
                                      <p:to>
                                        <p:strVal val="hidden"/>
                                      </p:to>
                                    </p:set>
                                  </p:childTnLst>
                                </p:cTn>
                              </p:par>
                              <p:par>
                                <p:cTn id="34" presetID="2" presetClass="exit" presetSubtype="8" fill="hold" nodeType="withEffect">
                                  <p:stCondLst>
                                    <p:cond delay="0"/>
                                  </p:stCondLst>
                                  <p:childTnLst>
                                    <p:anim calcmode="lin" valueType="num">
                                      <p:cBhvr additive="base">
                                        <p:cTn id="35" dur="1000"/>
                                        <p:tgtEl>
                                          <p:spTgt spid="19"/>
                                        </p:tgtEl>
                                        <p:attrNameLst>
                                          <p:attrName>ppt_x</p:attrName>
                                        </p:attrNameLst>
                                      </p:cBhvr>
                                      <p:tavLst>
                                        <p:tav tm="0">
                                          <p:val>
                                            <p:strVal val="ppt_x"/>
                                          </p:val>
                                        </p:tav>
                                        <p:tav tm="100000">
                                          <p:val>
                                            <p:strVal val="0-ppt_w/2"/>
                                          </p:val>
                                        </p:tav>
                                      </p:tavLst>
                                    </p:anim>
                                    <p:anim calcmode="lin" valueType="num">
                                      <p:cBhvr additive="base">
                                        <p:cTn id="36" dur="1000"/>
                                        <p:tgtEl>
                                          <p:spTgt spid="19"/>
                                        </p:tgtEl>
                                        <p:attrNameLst>
                                          <p:attrName>ppt_y</p:attrName>
                                        </p:attrNameLst>
                                      </p:cBhvr>
                                      <p:tavLst>
                                        <p:tav tm="0">
                                          <p:val>
                                            <p:strVal val="ppt_y"/>
                                          </p:val>
                                        </p:tav>
                                        <p:tav tm="100000">
                                          <p:val>
                                            <p:strVal val="ppt_y"/>
                                          </p:val>
                                        </p:tav>
                                      </p:tavLst>
                                    </p:anim>
                                    <p:set>
                                      <p:cBhvr>
                                        <p:cTn id="37" dur="1" fill="hold">
                                          <p:stCondLst>
                                            <p:cond delay="999"/>
                                          </p:stCondLst>
                                        </p:cTn>
                                        <p:tgtEl>
                                          <p:spTgt spid="19"/>
                                        </p:tgtEl>
                                        <p:attrNameLst>
                                          <p:attrName>style.visibility</p:attrName>
                                        </p:attrNameLst>
                                      </p:cBhvr>
                                      <p:to>
                                        <p:strVal val="hidden"/>
                                      </p:to>
                                    </p:set>
                                  </p:childTnLst>
                                </p:cTn>
                              </p:par>
                              <p:par>
                                <p:cTn id="38" presetID="2" presetClass="exit" presetSubtype="8" fill="hold" nodeType="withEffect">
                                  <p:stCondLst>
                                    <p:cond delay="0"/>
                                  </p:stCondLst>
                                  <p:childTnLst>
                                    <p:anim calcmode="lin" valueType="num">
                                      <p:cBhvr additive="base">
                                        <p:cTn id="39" dur="1000"/>
                                        <p:tgtEl>
                                          <p:spTgt spid="41"/>
                                        </p:tgtEl>
                                        <p:attrNameLst>
                                          <p:attrName>ppt_x</p:attrName>
                                        </p:attrNameLst>
                                      </p:cBhvr>
                                      <p:tavLst>
                                        <p:tav tm="0">
                                          <p:val>
                                            <p:strVal val="ppt_x"/>
                                          </p:val>
                                        </p:tav>
                                        <p:tav tm="100000">
                                          <p:val>
                                            <p:strVal val="0-ppt_w/2"/>
                                          </p:val>
                                        </p:tav>
                                      </p:tavLst>
                                    </p:anim>
                                    <p:anim calcmode="lin" valueType="num">
                                      <p:cBhvr additive="base">
                                        <p:cTn id="40" dur="1000"/>
                                        <p:tgtEl>
                                          <p:spTgt spid="41"/>
                                        </p:tgtEl>
                                        <p:attrNameLst>
                                          <p:attrName>ppt_y</p:attrName>
                                        </p:attrNameLst>
                                      </p:cBhvr>
                                      <p:tavLst>
                                        <p:tav tm="0">
                                          <p:val>
                                            <p:strVal val="ppt_y"/>
                                          </p:val>
                                        </p:tav>
                                        <p:tav tm="100000">
                                          <p:val>
                                            <p:strVal val="ppt_y"/>
                                          </p:val>
                                        </p:tav>
                                      </p:tavLst>
                                    </p:anim>
                                    <p:set>
                                      <p:cBhvr>
                                        <p:cTn id="41" dur="1" fill="hold">
                                          <p:stCondLst>
                                            <p:cond delay="999"/>
                                          </p:stCondLst>
                                        </p:cTn>
                                        <p:tgtEl>
                                          <p:spTgt spid="41"/>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1000"/>
                                        <p:tgtEl>
                                          <p:spTgt spid="50"/>
                                        </p:tgtEl>
                                      </p:cBhvr>
                                    </p:animEffec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53"/>
                                        </p:tgtEl>
                                      </p:cBhvr>
                                    </p:animEffect>
                                    <p:set>
                                      <p:cBhvr>
                                        <p:cTn id="57" dur="1" fill="hold">
                                          <p:stCondLst>
                                            <p:cond delay="499"/>
                                          </p:stCondLst>
                                        </p:cTn>
                                        <p:tgtEl>
                                          <p:spTgt spid="53"/>
                                        </p:tgtEl>
                                        <p:attrNameLst>
                                          <p:attrName>style.visibility</p:attrName>
                                        </p:attrNameLst>
                                      </p:cBhvr>
                                      <p:to>
                                        <p:strVal val="hidden"/>
                                      </p:to>
                                    </p:set>
                                  </p:childTnLst>
                                </p:cTn>
                              </p:par>
                              <p:par>
                                <p:cTn id="58" presetID="19" presetClass="emph" presetSubtype="0" fill="hold" nodeType="withEffect">
                                  <p:stCondLst>
                                    <p:cond delay="0"/>
                                  </p:stCondLst>
                                  <p:childTnLst>
                                    <p:animClr clrSpc="rgb" dir="cw">
                                      <p:cBhvr override="childStyle">
                                        <p:cTn id="59" dur="500" fill="hold"/>
                                        <p:tgtEl>
                                          <p:spTgt spid="1033">
                                            <p:txEl>
                                              <p:pRg st="7" end="7"/>
                                            </p:txEl>
                                          </p:spTgt>
                                        </p:tgtEl>
                                        <p:attrNameLst>
                                          <p:attrName>style.color</p:attrName>
                                        </p:attrNameLst>
                                      </p:cBhvr>
                                      <p:to>
                                        <a:srgbClr val="333333"/>
                                      </p:to>
                                    </p:animClr>
                                    <p:animClr clrSpc="rgb" dir="cw">
                                      <p:cBhvr>
                                        <p:cTn id="60" dur="500" fill="hold"/>
                                        <p:tgtEl>
                                          <p:spTgt spid="1033">
                                            <p:txEl>
                                              <p:pRg st="7" end="7"/>
                                            </p:txEl>
                                          </p:spTgt>
                                        </p:tgtEl>
                                        <p:attrNameLst>
                                          <p:attrName>fillcolor</p:attrName>
                                        </p:attrNameLst>
                                      </p:cBhvr>
                                      <p:to>
                                        <a:srgbClr val="333333"/>
                                      </p:to>
                                    </p:animClr>
                                    <p:set>
                                      <p:cBhvr>
                                        <p:cTn id="61" dur="500" fill="hold"/>
                                        <p:tgtEl>
                                          <p:spTgt spid="1033">
                                            <p:txEl>
                                              <p:pRg st="7" end="7"/>
                                            </p:txEl>
                                          </p:spTgt>
                                        </p:tgtEl>
                                        <p:attrNameLst>
                                          <p:attrName>fill.type</p:attrName>
                                        </p:attrNameLst>
                                      </p:cBhvr>
                                      <p:to>
                                        <p:strVal val="solid"/>
                                      </p:to>
                                    </p:set>
                                    <p:set>
                                      <p:cBhvr>
                                        <p:cTn id="62" dur="500" fill="hold"/>
                                        <p:tgtEl>
                                          <p:spTgt spid="1033">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#1: Eye Ray Splitting</a:t>
            </a:r>
            <a:endParaRPr lang="en-US" dirty="0"/>
          </a:p>
        </p:txBody>
      </p:sp>
      <p:sp>
        <p:nvSpPr>
          <p:cNvPr id="3" name="Content Placeholder 2"/>
          <p:cNvSpPr>
            <a:spLocks noGrp="1"/>
          </p:cNvSpPr>
          <p:nvPr>
            <p:ph idx="1"/>
          </p:nvPr>
        </p:nvSpPr>
        <p:spPr>
          <a:xfrm>
            <a:off x="587305" y="2046403"/>
            <a:ext cx="4423966" cy="3682043"/>
          </a:xfrm>
        </p:spPr>
        <p:txBody>
          <a:bodyPr/>
          <a:lstStyle/>
          <a:p>
            <a:r>
              <a:rPr lang="en-US" sz="2400" dirty="0" smtClean="0"/>
              <a:t>Split and recursively trace eye rays for glossy materials</a:t>
            </a:r>
          </a:p>
          <a:p>
            <a:endParaRPr lang="en-US" sz="2400" dirty="0" smtClean="0"/>
          </a:p>
          <a:p>
            <a:r>
              <a:rPr lang="en-US" sz="2400" dirty="0" smtClean="0"/>
              <a:t>Heuristic determines split rate from material’s glossiness</a:t>
            </a:r>
          </a:p>
          <a:p>
            <a:endParaRPr lang="en-US" sz="2400" dirty="0" smtClean="0"/>
          </a:p>
          <a:p>
            <a:r>
              <a:rPr lang="en-US" sz="2400" dirty="0" smtClean="0"/>
              <a:t>Increase maximum cut size to accommodate increased sampling</a:t>
            </a:r>
          </a:p>
          <a:p>
            <a:pPr>
              <a:buNone/>
            </a:pPr>
            <a:endParaRPr lang="en-US" dirty="0" smtClean="0"/>
          </a:p>
          <a:p>
            <a:pPr>
              <a:buNone/>
            </a:pPr>
            <a:endParaRPr lang="en-US" dirty="0"/>
          </a:p>
        </p:txBody>
      </p:sp>
      <p:grpSp>
        <p:nvGrpSpPr>
          <p:cNvPr id="4" name="Group 95"/>
          <p:cNvGrpSpPr/>
          <p:nvPr/>
        </p:nvGrpSpPr>
        <p:grpSpPr>
          <a:xfrm>
            <a:off x="5016417" y="689340"/>
            <a:ext cx="2981225" cy="2793173"/>
            <a:chOff x="713365" y="3181529"/>
            <a:chExt cx="2981225" cy="2793173"/>
          </a:xfrm>
        </p:grpSpPr>
        <p:grpSp>
          <p:nvGrpSpPr>
            <p:cNvPr id="5" name="Group 54"/>
            <p:cNvGrpSpPr/>
            <p:nvPr/>
          </p:nvGrpSpPr>
          <p:grpSpPr>
            <a:xfrm>
              <a:off x="713365" y="3181529"/>
              <a:ext cx="2981225" cy="2294511"/>
              <a:chOff x="5489551" y="3309519"/>
              <a:chExt cx="2981225" cy="2294511"/>
            </a:xfrm>
          </p:grpSpPr>
          <p:cxnSp>
            <p:nvCxnSpPr>
              <p:cNvPr id="56" name="Straight Connector 55"/>
              <p:cNvCxnSpPr/>
              <p:nvPr/>
            </p:nvCxnSpPr>
            <p:spPr bwMode="auto">
              <a:xfrm>
                <a:off x="6224725" y="4049698"/>
                <a:ext cx="1154097" cy="1535837"/>
              </a:xfrm>
              <a:prstGeom prst="line">
                <a:avLst/>
              </a:prstGeom>
              <a:solidFill>
                <a:schemeClr val="accent1"/>
              </a:solidFill>
              <a:ln w="38100" cap="flat" cmpd="sng" algn="ctr">
                <a:solidFill>
                  <a:srgbClr val="2A97FF"/>
                </a:solidFill>
                <a:prstDash val="solid"/>
                <a:round/>
                <a:headEnd type="none" w="med" len="med"/>
                <a:tailEnd type="none" w="med" len="med"/>
              </a:ln>
              <a:effectLst/>
            </p:spPr>
          </p:cxnSp>
          <p:grpSp>
            <p:nvGrpSpPr>
              <p:cNvPr id="6" name="Group 115"/>
              <p:cNvGrpSpPr/>
              <p:nvPr/>
            </p:nvGrpSpPr>
            <p:grpSpPr>
              <a:xfrm rot="702649">
                <a:off x="5489551" y="3309519"/>
                <a:ext cx="1423937" cy="1430220"/>
                <a:chOff x="1271179" y="2810889"/>
                <a:chExt cx="1423937" cy="1430220"/>
              </a:xfrm>
            </p:grpSpPr>
            <p:sp useBgFill="1">
              <p:nvSpPr>
                <p:cNvPr id="60" name="Oval 59"/>
                <p:cNvSpPr/>
                <p:nvPr/>
              </p:nvSpPr>
              <p:spPr bwMode="auto">
                <a:xfrm>
                  <a:off x="1271179" y="2810889"/>
                  <a:ext cx="1423937" cy="1430220"/>
                </a:xfrm>
                <a:prstGeom prst="ellipse">
                  <a:avLst/>
                </a:prstGeom>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nvGrpSpPr>
                <p:cNvPr id="7" name="Group 3"/>
                <p:cNvGrpSpPr/>
                <p:nvPr/>
              </p:nvGrpSpPr>
              <p:grpSpPr>
                <a:xfrm rot="18681649">
                  <a:off x="2050722" y="3414096"/>
                  <a:ext cx="365365" cy="648735"/>
                  <a:chOff x="5430175" y="4215414"/>
                  <a:chExt cx="609600" cy="914400"/>
                </a:xfrm>
              </p:grpSpPr>
              <p:grpSp>
                <p:nvGrpSpPr>
                  <p:cNvPr id="8" name="Group 14"/>
                  <p:cNvGrpSpPr/>
                  <p:nvPr/>
                </p:nvGrpSpPr>
                <p:grpSpPr>
                  <a:xfrm>
                    <a:off x="5430175" y="4215414"/>
                    <a:ext cx="609600" cy="914400"/>
                    <a:chOff x="5410200" y="4191000"/>
                    <a:chExt cx="609600" cy="914400"/>
                  </a:xfrm>
                </p:grpSpPr>
                <p:cxnSp>
                  <p:nvCxnSpPr>
                    <p:cNvPr id="64" name="Straight Connector 63"/>
                    <p:cNvCxnSpPr/>
                    <p:nvPr/>
                  </p:nvCxnSpPr>
                  <p:spPr bwMode="auto">
                    <a:xfrm flipH="1">
                      <a:off x="54102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65" name="Straight Connector 7"/>
                    <p:cNvCxnSpPr/>
                    <p:nvPr/>
                  </p:nvCxnSpPr>
                  <p:spPr bwMode="auto">
                    <a:xfrm>
                      <a:off x="57150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
                <p:nvSpPr>
                  <p:cNvPr id="63" name="Freeform 62"/>
                  <p:cNvSpPr/>
                  <p:nvPr/>
                </p:nvSpPr>
                <p:spPr bwMode="auto">
                  <a:xfrm>
                    <a:off x="5500688" y="4924425"/>
                    <a:ext cx="471487" cy="57150"/>
                  </a:xfrm>
                  <a:custGeom>
                    <a:avLst/>
                    <a:gdLst>
                      <a:gd name="connsiteX0" fmla="*/ 0 w 471487"/>
                      <a:gd name="connsiteY0" fmla="*/ 0 h 4762"/>
                      <a:gd name="connsiteX1" fmla="*/ 233362 w 471487"/>
                      <a:gd name="connsiteY1" fmla="*/ 0 h 4762"/>
                      <a:gd name="connsiteX2" fmla="*/ 471487 w 471487"/>
                      <a:gd name="connsiteY2" fmla="*/ 0 h 4762"/>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60025"/>
                      <a:gd name="connsiteX1" fmla="*/ 5050 w 10000"/>
                      <a:gd name="connsiteY1" fmla="*/ 200021 h 260025"/>
                      <a:gd name="connsiteX2" fmla="*/ 10000 w 10000"/>
                      <a:gd name="connsiteY2" fmla="*/ 0 h 260025"/>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120013"/>
                      <a:gd name="connsiteX1" fmla="*/ 4949 w 10000"/>
                      <a:gd name="connsiteY1" fmla="*/ 120013 h 120013"/>
                      <a:gd name="connsiteX2" fmla="*/ 10000 w 10000"/>
                      <a:gd name="connsiteY2" fmla="*/ 0 h 12001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9963"/>
                      <a:gd name="connsiteX1" fmla="*/ 4949 w 10000"/>
                      <a:gd name="connsiteY1" fmla="*/ 120013 h 129963"/>
                      <a:gd name="connsiteX2" fmla="*/ 10000 w 10000"/>
                      <a:gd name="connsiteY2" fmla="*/ 0 h 12996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0013"/>
                      <a:gd name="connsiteX1" fmla="*/ 4949 w 10000"/>
                      <a:gd name="connsiteY1" fmla="*/ 120013 h 120013"/>
                      <a:gd name="connsiteX2" fmla="*/ 10000 w 10000"/>
                      <a:gd name="connsiteY2" fmla="*/ 0 h 120013"/>
                    </a:gdLst>
                    <a:ahLst/>
                    <a:cxnLst>
                      <a:cxn ang="0">
                        <a:pos x="connsiteX0" y="connsiteY0"/>
                      </a:cxn>
                      <a:cxn ang="0">
                        <a:pos x="connsiteX1" y="connsiteY1"/>
                      </a:cxn>
                      <a:cxn ang="0">
                        <a:pos x="connsiteX2" y="connsiteY2"/>
                      </a:cxn>
                    </a:cxnLst>
                    <a:rect l="l" t="t" r="r" b="b"/>
                    <a:pathLst>
                      <a:path w="10000" h="120013">
                        <a:moveTo>
                          <a:pt x="0" y="0"/>
                        </a:moveTo>
                        <a:cubicBezTo>
                          <a:pt x="1683" y="66674"/>
                          <a:pt x="2272" y="100011"/>
                          <a:pt x="4949" y="120013"/>
                        </a:cubicBezTo>
                        <a:cubicBezTo>
                          <a:pt x="7727" y="110013"/>
                          <a:pt x="8350" y="66674"/>
                          <a:pt x="10000" y="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cxnSp>
            <p:nvCxnSpPr>
              <p:cNvPr id="58" name="Straight Connector 57"/>
              <p:cNvCxnSpPr/>
              <p:nvPr/>
            </p:nvCxnSpPr>
            <p:spPr bwMode="auto">
              <a:xfrm flipH="1">
                <a:off x="6428172" y="5603291"/>
                <a:ext cx="1953828" cy="739"/>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59" name="Straight Arrow Connector 58"/>
              <p:cNvCxnSpPr/>
              <p:nvPr/>
            </p:nvCxnSpPr>
            <p:spPr bwMode="auto">
              <a:xfrm flipV="1">
                <a:off x="7354989" y="4227251"/>
                <a:ext cx="1115787" cy="1359405"/>
              </a:xfrm>
              <a:prstGeom prst="straightConnector1">
                <a:avLst/>
              </a:prstGeom>
              <a:solidFill>
                <a:schemeClr val="accent1"/>
              </a:solidFill>
              <a:ln w="38100" cap="flat" cmpd="sng" algn="ctr">
                <a:solidFill>
                  <a:srgbClr val="2A97FF"/>
                </a:solidFill>
                <a:prstDash val="solid"/>
                <a:round/>
                <a:headEnd type="none" w="med" len="med"/>
                <a:tailEnd type="arrow"/>
              </a:ln>
              <a:effectLst/>
            </p:spPr>
          </p:cxnSp>
        </p:grpSp>
        <p:sp>
          <p:nvSpPr>
            <p:cNvPr id="66" name="TextBox 65"/>
            <p:cNvSpPr txBox="1"/>
            <p:nvPr/>
          </p:nvSpPr>
          <p:spPr>
            <a:xfrm>
              <a:off x="1819924" y="5513037"/>
              <a:ext cx="1526959"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mirror</a:t>
              </a:r>
              <a:endParaRPr lang="en-US" sz="2400" b="1" dirty="0">
                <a:latin typeface="Calibri" pitchFamily="34" charset="0"/>
                <a:cs typeface="Calibri" pitchFamily="34" charset="0"/>
              </a:endParaRPr>
            </a:p>
          </p:txBody>
        </p:sp>
      </p:grpSp>
      <p:grpSp>
        <p:nvGrpSpPr>
          <p:cNvPr id="9" name="Group 94"/>
          <p:cNvGrpSpPr/>
          <p:nvPr/>
        </p:nvGrpSpPr>
        <p:grpSpPr>
          <a:xfrm>
            <a:off x="5081020" y="3174961"/>
            <a:ext cx="3016736" cy="2790951"/>
            <a:chOff x="3366334" y="3183751"/>
            <a:chExt cx="3016736" cy="2790951"/>
          </a:xfrm>
        </p:grpSpPr>
        <p:grpSp>
          <p:nvGrpSpPr>
            <p:cNvPr id="10" name="Group 66"/>
            <p:cNvGrpSpPr/>
            <p:nvPr/>
          </p:nvGrpSpPr>
          <p:grpSpPr>
            <a:xfrm>
              <a:off x="3366334" y="3183751"/>
              <a:ext cx="3016736" cy="2478720"/>
              <a:chOff x="1271179" y="2810889"/>
              <a:chExt cx="3016736" cy="2478720"/>
            </a:xfrm>
          </p:grpSpPr>
          <p:cxnSp>
            <p:nvCxnSpPr>
              <p:cNvPr id="68" name="Straight Connector 67"/>
              <p:cNvCxnSpPr/>
              <p:nvPr/>
            </p:nvCxnSpPr>
            <p:spPr bwMode="auto">
              <a:xfrm>
                <a:off x="2006353" y="3551068"/>
                <a:ext cx="1154097" cy="1535837"/>
              </a:xfrm>
              <a:prstGeom prst="line">
                <a:avLst/>
              </a:prstGeom>
              <a:solidFill>
                <a:schemeClr val="accent1"/>
              </a:solidFill>
              <a:ln w="38100" cap="flat" cmpd="sng" algn="ctr">
                <a:solidFill>
                  <a:srgbClr val="2A97FF"/>
                </a:solidFill>
                <a:prstDash val="solid"/>
                <a:round/>
                <a:headEnd type="none" w="med" len="med"/>
                <a:tailEnd type="none" w="med" len="med"/>
              </a:ln>
              <a:effectLst/>
            </p:spPr>
          </p:cxnSp>
          <p:grpSp>
            <p:nvGrpSpPr>
              <p:cNvPr id="11" name="Group 115"/>
              <p:cNvGrpSpPr/>
              <p:nvPr/>
            </p:nvGrpSpPr>
            <p:grpSpPr>
              <a:xfrm rot="702649">
                <a:off x="1271179" y="2810889"/>
                <a:ext cx="1423937" cy="1430220"/>
                <a:chOff x="1271179" y="2810889"/>
                <a:chExt cx="1423937" cy="1430220"/>
              </a:xfrm>
            </p:grpSpPr>
            <p:sp useBgFill="1">
              <p:nvSpPr>
                <p:cNvPr id="77" name="Oval 76"/>
                <p:cNvSpPr/>
                <p:nvPr/>
              </p:nvSpPr>
              <p:spPr bwMode="auto">
                <a:xfrm>
                  <a:off x="1271179" y="2810889"/>
                  <a:ext cx="1423937" cy="1430220"/>
                </a:xfrm>
                <a:prstGeom prst="ellipse">
                  <a:avLst/>
                </a:prstGeom>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nvGrpSpPr>
                <p:cNvPr id="12" name="Group 3"/>
                <p:cNvGrpSpPr/>
                <p:nvPr/>
              </p:nvGrpSpPr>
              <p:grpSpPr>
                <a:xfrm rot="18681649">
                  <a:off x="2050722" y="3414096"/>
                  <a:ext cx="365365" cy="648735"/>
                  <a:chOff x="5430175" y="4215414"/>
                  <a:chExt cx="609600" cy="914400"/>
                </a:xfrm>
              </p:grpSpPr>
              <p:grpSp>
                <p:nvGrpSpPr>
                  <p:cNvPr id="13" name="Group 14"/>
                  <p:cNvGrpSpPr/>
                  <p:nvPr/>
                </p:nvGrpSpPr>
                <p:grpSpPr>
                  <a:xfrm>
                    <a:off x="5430175" y="4215414"/>
                    <a:ext cx="609600" cy="914400"/>
                    <a:chOff x="5410200" y="4191000"/>
                    <a:chExt cx="609600" cy="914400"/>
                  </a:xfrm>
                </p:grpSpPr>
                <p:cxnSp>
                  <p:nvCxnSpPr>
                    <p:cNvPr id="81" name="Straight Connector 80"/>
                    <p:cNvCxnSpPr/>
                    <p:nvPr/>
                  </p:nvCxnSpPr>
                  <p:spPr bwMode="auto">
                    <a:xfrm flipH="1">
                      <a:off x="54102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82" name="Straight Connector 7"/>
                    <p:cNvCxnSpPr/>
                    <p:nvPr/>
                  </p:nvCxnSpPr>
                  <p:spPr bwMode="auto">
                    <a:xfrm>
                      <a:off x="57150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
                <p:nvSpPr>
                  <p:cNvPr id="80" name="Freeform 79"/>
                  <p:cNvSpPr/>
                  <p:nvPr/>
                </p:nvSpPr>
                <p:spPr bwMode="auto">
                  <a:xfrm>
                    <a:off x="5500688" y="4924425"/>
                    <a:ext cx="471487" cy="57150"/>
                  </a:xfrm>
                  <a:custGeom>
                    <a:avLst/>
                    <a:gdLst>
                      <a:gd name="connsiteX0" fmla="*/ 0 w 471487"/>
                      <a:gd name="connsiteY0" fmla="*/ 0 h 4762"/>
                      <a:gd name="connsiteX1" fmla="*/ 233362 w 471487"/>
                      <a:gd name="connsiteY1" fmla="*/ 0 h 4762"/>
                      <a:gd name="connsiteX2" fmla="*/ 471487 w 471487"/>
                      <a:gd name="connsiteY2" fmla="*/ 0 h 4762"/>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60025"/>
                      <a:gd name="connsiteX1" fmla="*/ 5050 w 10000"/>
                      <a:gd name="connsiteY1" fmla="*/ 200021 h 260025"/>
                      <a:gd name="connsiteX2" fmla="*/ 10000 w 10000"/>
                      <a:gd name="connsiteY2" fmla="*/ 0 h 260025"/>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120013"/>
                      <a:gd name="connsiteX1" fmla="*/ 4949 w 10000"/>
                      <a:gd name="connsiteY1" fmla="*/ 120013 h 120013"/>
                      <a:gd name="connsiteX2" fmla="*/ 10000 w 10000"/>
                      <a:gd name="connsiteY2" fmla="*/ 0 h 12001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9963"/>
                      <a:gd name="connsiteX1" fmla="*/ 4949 w 10000"/>
                      <a:gd name="connsiteY1" fmla="*/ 120013 h 129963"/>
                      <a:gd name="connsiteX2" fmla="*/ 10000 w 10000"/>
                      <a:gd name="connsiteY2" fmla="*/ 0 h 12996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0013"/>
                      <a:gd name="connsiteX1" fmla="*/ 4949 w 10000"/>
                      <a:gd name="connsiteY1" fmla="*/ 120013 h 120013"/>
                      <a:gd name="connsiteX2" fmla="*/ 10000 w 10000"/>
                      <a:gd name="connsiteY2" fmla="*/ 0 h 120013"/>
                    </a:gdLst>
                    <a:ahLst/>
                    <a:cxnLst>
                      <a:cxn ang="0">
                        <a:pos x="connsiteX0" y="connsiteY0"/>
                      </a:cxn>
                      <a:cxn ang="0">
                        <a:pos x="connsiteX1" y="connsiteY1"/>
                      </a:cxn>
                      <a:cxn ang="0">
                        <a:pos x="connsiteX2" y="connsiteY2"/>
                      </a:cxn>
                    </a:cxnLst>
                    <a:rect l="l" t="t" r="r" b="b"/>
                    <a:pathLst>
                      <a:path w="10000" h="120013">
                        <a:moveTo>
                          <a:pt x="0" y="0"/>
                        </a:moveTo>
                        <a:cubicBezTo>
                          <a:pt x="1683" y="66674"/>
                          <a:pt x="2272" y="100011"/>
                          <a:pt x="4949" y="120013"/>
                        </a:cubicBezTo>
                        <a:cubicBezTo>
                          <a:pt x="7727" y="110013"/>
                          <a:pt x="8350" y="66674"/>
                          <a:pt x="10000" y="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cxnSp>
            <p:nvCxnSpPr>
              <p:cNvPr id="70" name="Straight Connector 69"/>
              <p:cNvCxnSpPr/>
              <p:nvPr/>
            </p:nvCxnSpPr>
            <p:spPr bwMode="auto">
              <a:xfrm flipH="1">
                <a:off x="2156010" y="5104661"/>
                <a:ext cx="1953828" cy="739"/>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71" name="Straight Arrow Connector 70"/>
              <p:cNvCxnSpPr/>
              <p:nvPr/>
            </p:nvCxnSpPr>
            <p:spPr bwMode="auto">
              <a:xfrm flipV="1">
                <a:off x="3136617" y="3728621"/>
                <a:ext cx="1115787" cy="1359405"/>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72" name="Straight Arrow Connector 71"/>
              <p:cNvCxnSpPr>
                <a:stCxn id="76" idx="1"/>
              </p:cNvCxnSpPr>
              <p:nvPr/>
            </p:nvCxnSpPr>
            <p:spPr bwMode="auto">
              <a:xfrm flipV="1">
                <a:off x="3151680" y="3897297"/>
                <a:ext cx="541431" cy="1174396"/>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73" name="Straight Arrow Connector 72"/>
              <p:cNvCxnSpPr>
                <a:stCxn id="76" idx="1"/>
              </p:cNvCxnSpPr>
              <p:nvPr/>
            </p:nvCxnSpPr>
            <p:spPr bwMode="auto">
              <a:xfrm flipV="1">
                <a:off x="3151680" y="4305670"/>
                <a:ext cx="1074091" cy="766023"/>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74" name="Straight Arrow Connector 73"/>
              <p:cNvCxnSpPr>
                <a:stCxn id="76" idx="1"/>
              </p:cNvCxnSpPr>
              <p:nvPr/>
            </p:nvCxnSpPr>
            <p:spPr bwMode="auto">
              <a:xfrm flipV="1">
                <a:off x="3151680" y="3746377"/>
                <a:ext cx="843271" cy="1325316"/>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75" name="Straight Arrow Connector 74"/>
              <p:cNvCxnSpPr>
                <a:stCxn id="76" idx="1"/>
              </p:cNvCxnSpPr>
              <p:nvPr/>
            </p:nvCxnSpPr>
            <p:spPr bwMode="auto">
              <a:xfrm flipV="1">
                <a:off x="3151680" y="3968318"/>
                <a:ext cx="1136235" cy="1103375"/>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sp>
            <p:nvSpPr>
              <p:cNvPr id="76" name="Freeform 6"/>
              <p:cNvSpPr/>
              <p:nvPr/>
            </p:nvSpPr>
            <p:spPr bwMode="auto">
              <a:xfrm rot="13174164">
                <a:off x="3315068" y="3416420"/>
                <a:ext cx="874452" cy="1873189"/>
              </a:xfrm>
              <a:custGeom>
                <a:avLst/>
                <a:gdLst>
                  <a:gd name="connsiteX0" fmla="*/ 109492 w 1373080"/>
                  <a:gd name="connsiteY0" fmla="*/ 830062 h 2580443"/>
                  <a:gd name="connsiteX1" fmla="*/ 242657 w 1373080"/>
                  <a:gd name="connsiteY1" fmla="*/ 235258 h 2580443"/>
                  <a:gd name="connsiteX2" fmla="*/ 677662 w 1373080"/>
                  <a:gd name="connsiteY2" fmla="*/ 102093 h 2580443"/>
                  <a:gd name="connsiteX3" fmla="*/ 1228078 w 1373080"/>
                  <a:gd name="connsiteY3" fmla="*/ 847817 h 2580443"/>
                  <a:gd name="connsiteX4" fmla="*/ 1281344 w 1373080"/>
                  <a:gd name="connsiteY4" fmla="*/ 2028548 h 2580443"/>
                  <a:gd name="connsiteX5" fmla="*/ 677662 w 1373080"/>
                  <a:gd name="connsiteY5" fmla="*/ 2445798 h 2580443"/>
                  <a:gd name="connsiteX6" fmla="*/ 91736 w 1373080"/>
                  <a:gd name="connsiteY6" fmla="*/ 2312633 h 2580443"/>
                  <a:gd name="connsiteX7" fmla="*/ 109492 w 1373080"/>
                  <a:gd name="connsiteY7" fmla="*/ 830062 h 2580443"/>
                  <a:gd name="connsiteX0" fmla="*/ 109492 w 1373080"/>
                  <a:gd name="connsiteY0" fmla="*/ 821185 h 2571566"/>
                  <a:gd name="connsiteX1" fmla="*/ 242657 w 1373080"/>
                  <a:gd name="connsiteY1" fmla="*/ 226381 h 2571566"/>
                  <a:gd name="connsiteX2" fmla="*/ 952870 w 1373080"/>
                  <a:gd name="connsiteY2" fmla="*/ 102093 h 2571566"/>
                  <a:gd name="connsiteX3" fmla="*/ 1228078 w 1373080"/>
                  <a:gd name="connsiteY3" fmla="*/ 838940 h 2571566"/>
                  <a:gd name="connsiteX4" fmla="*/ 1281344 w 1373080"/>
                  <a:gd name="connsiteY4" fmla="*/ 2019671 h 2571566"/>
                  <a:gd name="connsiteX5" fmla="*/ 677662 w 1373080"/>
                  <a:gd name="connsiteY5" fmla="*/ 2436921 h 2571566"/>
                  <a:gd name="connsiteX6" fmla="*/ 91736 w 1373080"/>
                  <a:gd name="connsiteY6" fmla="*/ 2303756 h 2571566"/>
                  <a:gd name="connsiteX7" fmla="*/ 109492 w 1373080"/>
                  <a:gd name="connsiteY7" fmla="*/ 821185 h 2571566"/>
                  <a:gd name="connsiteX0" fmla="*/ 109492 w 1373080"/>
                  <a:gd name="connsiteY0" fmla="*/ 803430 h 2553811"/>
                  <a:gd name="connsiteX1" fmla="*/ 429088 w 1373080"/>
                  <a:gd name="connsiteY1" fmla="*/ 315158 h 2553811"/>
                  <a:gd name="connsiteX2" fmla="*/ 952870 w 1373080"/>
                  <a:gd name="connsiteY2" fmla="*/ 84338 h 2553811"/>
                  <a:gd name="connsiteX3" fmla="*/ 1228078 w 1373080"/>
                  <a:gd name="connsiteY3" fmla="*/ 821185 h 2553811"/>
                  <a:gd name="connsiteX4" fmla="*/ 1281344 w 1373080"/>
                  <a:gd name="connsiteY4" fmla="*/ 2001916 h 2553811"/>
                  <a:gd name="connsiteX5" fmla="*/ 677662 w 1373080"/>
                  <a:gd name="connsiteY5" fmla="*/ 2419166 h 2553811"/>
                  <a:gd name="connsiteX6" fmla="*/ 91736 w 1373080"/>
                  <a:gd name="connsiteY6" fmla="*/ 2286001 h 2553811"/>
                  <a:gd name="connsiteX7" fmla="*/ 109492 w 1373080"/>
                  <a:gd name="connsiteY7" fmla="*/ 803430 h 2553811"/>
                  <a:gd name="connsiteX0" fmla="*/ 109492 w 1373080"/>
                  <a:gd name="connsiteY0" fmla="*/ 565212 h 2315593"/>
                  <a:gd name="connsiteX1" fmla="*/ 429088 w 1373080"/>
                  <a:gd name="connsiteY1" fmla="*/ 76940 h 2315593"/>
                  <a:gd name="connsiteX2" fmla="*/ 908482 w 1373080"/>
                  <a:gd name="connsiteY2" fmla="*/ 103573 h 2315593"/>
                  <a:gd name="connsiteX3" fmla="*/ 1228078 w 1373080"/>
                  <a:gd name="connsiteY3" fmla="*/ 582967 h 2315593"/>
                  <a:gd name="connsiteX4" fmla="*/ 1281344 w 1373080"/>
                  <a:gd name="connsiteY4" fmla="*/ 1763698 h 2315593"/>
                  <a:gd name="connsiteX5" fmla="*/ 677662 w 1373080"/>
                  <a:gd name="connsiteY5" fmla="*/ 2180948 h 2315593"/>
                  <a:gd name="connsiteX6" fmla="*/ 91736 w 1373080"/>
                  <a:gd name="connsiteY6" fmla="*/ 2047783 h 2315593"/>
                  <a:gd name="connsiteX7" fmla="*/ 109492 w 1373080"/>
                  <a:gd name="connsiteY7" fmla="*/ 565212 h 2315593"/>
                  <a:gd name="connsiteX0" fmla="*/ 109492 w 1488490"/>
                  <a:gd name="connsiteY0" fmla="*/ 565212 h 2315593"/>
                  <a:gd name="connsiteX1" fmla="*/ 429088 w 1488490"/>
                  <a:gd name="connsiteY1" fmla="*/ 76940 h 2315593"/>
                  <a:gd name="connsiteX2" fmla="*/ 908482 w 1488490"/>
                  <a:gd name="connsiteY2" fmla="*/ 103573 h 2315593"/>
                  <a:gd name="connsiteX3" fmla="*/ 1228078 w 1488490"/>
                  <a:gd name="connsiteY3" fmla="*/ 582967 h 2315593"/>
                  <a:gd name="connsiteX4" fmla="*/ 1396754 w 1488490"/>
                  <a:gd name="connsiteY4" fmla="*/ 1976762 h 2315593"/>
                  <a:gd name="connsiteX5" fmla="*/ 677662 w 1488490"/>
                  <a:gd name="connsiteY5" fmla="*/ 2180948 h 2315593"/>
                  <a:gd name="connsiteX6" fmla="*/ 91736 w 1488490"/>
                  <a:gd name="connsiteY6" fmla="*/ 2047783 h 2315593"/>
                  <a:gd name="connsiteX7" fmla="*/ 109492 w 1488490"/>
                  <a:gd name="connsiteY7" fmla="*/ 565212 h 2315593"/>
                  <a:gd name="connsiteX0" fmla="*/ 121329 w 1491449"/>
                  <a:gd name="connsiteY0" fmla="*/ 565212 h 2370338"/>
                  <a:gd name="connsiteX1" fmla="*/ 440925 w 1491449"/>
                  <a:gd name="connsiteY1" fmla="*/ 76940 h 2370338"/>
                  <a:gd name="connsiteX2" fmla="*/ 920319 w 1491449"/>
                  <a:gd name="connsiteY2" fmla="*/ 103573 h 2370338"/>
                  <a:gd name="connsiteX3" fmla="*/ 1239915 w 1491449"/>
                  <a:gd name="connsiteY3" fmla="*/ 582967 h 2370338"/>
                  <a:gd name="connsiteX4" fmla="*/ 1408591 w 1491449"/>
                  <a:gd name="connsiteY4" fmla="*/ 1976762 h 2370338"/>
                  <a:gd name="connsiteX5" fmla="*/ 742765 w 1491449"/>
                  <a:gd name="connsiteY5" fmla="*/ 2358501 h 2370338"/>
                  <a:gd name="connsiteX6" fmla="*/ 103573 w 1491449"/>
                  <a:gd name="connsiteY6" fmla="*/ 2047783 h 2370338"/>
                  <a:gd name="connsiteX7" fmla="*/ 121329 w 1491449"/>
                  <a:gd name="connsiteY7" fmla="*/ 565212 h 2370338"/>
                  <a:gd name="connsiteX0" fmla="*/ 245617 w 1615737"/>
                  <a:gd name="connsiteY0" fmla="*/ 565212 h 2367379"/>
                  <a:gd name="connsiteX1" fmla="*/ 565213 w 1615737"/>
                  <a:gd name="connsiteY1" fmla="*/ 76940 h 2367379"/>
                  <a:gd name="connsiteX2" fmla="*/ 1044607 w 1615737"/>
                  <a:gd name="connsiteY2" fmla="*/ 103573 h 2367379"/>
                  <a:gd name="connsiteX3" fmla="*/ 1364203 w 1615737"/>
                  <a:gd name="connsiteY3" fmla="*/ 582967 h 2367379"/>
                  <a:gd name="connsiteX4" fmla="*/ 1532879 w 1615737"/>
                  <a:gd name="connsiteY4" fmla="*/ 1976762 h 2367379"/>
                  <a:gd name="connsiteX5" fmla="*/ 867053 w 1615737"/>
                  <a:gd name="connsiteY5" fmla="*/ 2358501 h 2367379"/>
                  <a:gd name="connsiteX6" fmla="*/ 103573 w 1615737"/>
                  <a:gd name="connsiteY6" fmla="*/ 2030028 h 2367379"/>
                  <a:gd name="connsiteX7" fmla="*/ 245617 w 1615737"/>
                  <a:gd name="connsiteY7" fmla="*/ 565212 h 2367379"/>
                  <a:gd name="connsiteX0" fmla="*/ 245617 w 1615737"/>
                  <a:gd name="connsiteY0" fmla="*/ 538579 h 2340746"/>
                  <a:gd name="connsiteX1" fmla="*/ 529703 w 1615737"/>
                  <a:gd name="connsiteY1" fmla="*/ 94696 h 2340746"/>
                  <a:gd name="connsiteX2" fmla="*/ 1044607 w 1615737"/>
                  <a:gd name="connsiteY2" fmla="*/ 76940 h 2340746"/>
                  <a:gd name="connsiteX3" fmla="*/ 1364203 w 1615737"/>
                  <a:gd name="connsiteY3" fmla="*/ 556334 h 2340746"/>
                  <a:gd name="connsiteX4" fmla="*/ 1532879 w 1615737"/>
                  <a:gd name="connsiteY4" fmla="*/ 1950129 h 2340746"/>
                  <a:gd name="connsiteX5" fmla="*/ 867053 w 1615737"/>
                  <a:gd name="connsiteY5" fmla="*/ 2331868 h 2340746"/>
                  <a:gd name="connsiteX6" fmla="*/ 103573 w 1615737"/>
                  <a:gd name="connsiteY6" fmla="*/ 2003395 h 2340746"/>
                  <a:gd name="connsiteX7" fmla="*/ 245617 w 1615737"/>
                  <a:gd name="connsiteY7" fmla="*/ 538579 h 2340746"/>
                  <a:gd name="connsiteX0" fmla="*/ 245617 w 1615737"/>
                  <a:gd name="connsiteY0" fmla="*/ 547456 h 2349623"/>
                  <a:gd name="connsiteX1" fmla="*/ 538580 w 1615737"/>
                  <a:gd name="connsiteY1" fmla="*/ 76940 h 2349623"/>
                  <a:gd name="connsiteX2" fmla="*/ 1044607 w 1615737"/>
                  <a:gd name="connsiteY2" fmla="*/ 85817 h 2349623"/>
                  <a:gd name="connsiteX3" fmla="*/ 1364203 w 1615737"/>
                  <a:gd name="connsiteY3" fmla="*/ 565211 h 2349623"/>
                  <a:gd name="connsiteX4" fmla="*/ 1532879 w 1615737"/>
                  <a:gd name="connsiteY4" fmla="*/ 1959006 h 2349623"/>
                  <a:gd name="connsiteX5" fmla="*/ 867053 w 1615737"/>
                  <a:gd name="connsiteY5" fmla="*/ 2340745 h 2349623"/>
                  <a:gd name="connsiteX6" fmla="*/ 103573 w 1615737"/>
                  <a:gd name="connsiteY6" fmla="*/ 2012272 h 2349623"/>
                  <a:gd name="connsiteX7" fmla="*/ 245617 w 1615737"/>
                  <a:gd name="connsiteY7" fmla="*/ 547456 h 2349623"/>
                  <a:gd name="connsiteX0" fmla="*/ 245617 w 1615737"/>
                  <a:gd name="connsiteY0" fmla="*/ 578528 h 2380695"/>
                  <a:gd name="connsiteX1" fmla="*/ 538580 w 1615737"/>
                  <a:gd name="connsiteY1" fmla="*/ 108012 h 2380695"/>
                  <a:gd name="connsiteX2" fmla="*/ 964708 w 1615737"/>
                  <a:gd name="connsiteY2" fmla="*/ 81378 h 2380695"/>
                  <a:gd name="connsiteX3" fmla="*/ 1364203 w 1615737"/>
                  <a:gd name="connsiteY3" fmla="*/ 596283 h 2380695"/>
                  <a:gd name="connsiteX4" fmla="*/ 1532879 w 1615737"/>
                  <a:gd name="connsiteY4" fmla="*/ 1990078 h 2380695"/>
                  <a:gd name="connsiteX5" fmla="*/ 867053 w 1615737"/>
                  <a:gd name="connsiteY5" fmla="*/ 2371817 h 2380695"/>
                  <a:gd name="connsiteX6" fmla="*/ 103573 w 1615737"/>
                  <a:gd name="connsiteY6" fmla="*/ 2043344 h 2380695"/>
                  <a:gd name="connsiteX7" fmla="*/ 245617 w 1615737"/>
                  <a:gd name="connsiteY7" fmla="*/ 578528 h 2380695"/>
                  <a:gd name="connsiteX0" fmla="*/ 76942 w 1447062"/>
                  <a:gd name="connsiteY0" fmla="*/ 578528 h 2404368"/>
                  <a:gd name="connsiteX1" fmla="*/ 369905 w 1447062"/>
                  <a:gd name="connsiteY1" fmla="*/ 108012 h 2404368"/>
                  <a:gd name="connsiteX2" fmla="*/ 796033 w 1447062"/>
                  <a:gd name="connsiteY2" fmla="*/ 81378 h 2404368"/>
                  <a:gd name="connsiteX3" fmla="*/ 1195528 w 1447062"/>
                  <a:gd name="connsiteY3" fmla="*/ 596283 h 2404368"/>
                  <a:gd name="connsiteX4" fmla="*/ 1364204 w 1447062"/>
                  <a:gd name="connsiteY4" fmla="*/ 1990078 h 2404368"/>
                  <a:gd name="connsiteX5" fmla="*/ 698378 w 1447062"/>
                  <a:gd name="connsiteY5" fmla="*/ 2371817 h 2404368"/>
                  <a:gd name="connsiteX6" fmla="*/ 103573 w 1447062"/>
                  <a:gd name="connsiteY6" fmla="*/ 1794769 h 2404368"/>
                  <a:gd name="connsiteX7" fmla="*/ 76942 w 1447062"/>
                  <a:gd name="connsiteY7" fmla="*/ 578528 h 2404368"/>
                  <a:gd name="connsiteX0" fmla="*/ 195311 w 1423388"/>
                  <a:gd name="connsiteY0" fmla="*/ 770877 h 2410286"/>
                  <a:gd name="connsiteX1" fmla="*/ 346231 w 1423388"/>
                  <a:gd name="connsiteY1" fmla="*/ 113930 h 2410286"/>
                  <a:gd name="connsiteX2" fmla="*/ 772359 w 1423388"/>
                  <a:gd name="connsiteY2" fmla="*/ 87296 h 2410286"/>
                  <a:gd name="connsiteX3" fmla="*/ 1171854 w 1423388"/>
                  <a:gd name="connsiteY3" fmla="*/ 602201 h 2410286"/>
                  <a:gd name="connsiteX4" fmla="*/ 1340530 w 1423388"/>
                  <a:gd name="connsiteY4" fmla="*/ 1995996 h 2410286"/>
                  <a:gd name="connsiteX5" fmla="*/ 674704 w 1423388"/>
                  <a:gd name="connsiteY5" fmla="*/ 2377735 h 2410286"/>
                  <a:gd name="connsiteX6" fmla="*/ 79899 w 1423388"/>
                  <a:gd name="connsiteY6" fmla="*/ 1800687 h 2410286"/>
                  <a:gd name="connsiteX7" fmla="*/ 195311 w 1423388"/>
                  <a:gd name="connsiteY7" fmla="*/ 770877 h 2410286"/>
                  <a:gd name="connsiteX0" fmla="*/ 195311 w 1423388"/>
                  <a:gd name="connsiteY0" fmla="*/ 748684 h 2388093"/>
                  <a:gd name="connsiteX1" fmla="*/ 435007 w 1423388"/>
                  <a:gd name="connsiteY1" fmla="*/ 189391 h 2388093"/>
                  <a:gd name="connsiteX2" fmla="*/ 772359 w 1423388"/>
                  <a:gd name="connsiteY2" fmla="*/ 65103 h 2388093"/>
                  <a:gd name="connsiteX3" fmla="*/ 1171854 w 1423388"/>
                  <a:gd name="connsiteY3" fmla="*/ 580008 h 2388093"/>
                  <a:gd name="connsiteX4" fmla="*/ 1340530 w 1423388"/>
                  <a:gd name="connsiteY4" fmla="*/ 1973803 h 2388093"/>
                  <a:gd name="connsiteX5" fmla="*/ 674704 w 1423388"/>
                  <a:gd name="connsiteY5" fmla="*/ 2355542 h 2388093"/>
                  <a:gd name="connsiteX6" fmla="*/ 79899 w 1423388"/>
                  <a:gd name="connsiteY6" fmla="*/ 1778494 h 2388093"/>
                  <a:gd name="connsiteX7" fmla="*/ 195311 w 1423388"/>
                  <a:gd name="connsiteY7" fmla="*/ 748684 h 2388093"/>
                  <a:gd name="connsiteX0" fmla="*/ 195311 w 1423388"/>
                  <a:gd name="connsiteY0" fmla="*/ 748684 h 2388093"/>
                  <a:gd name="connsiteX1" fmla="*/ 435007 w 1423388"/>
                  <a:gd name="connsiteY1" fmla="*/ 189391 h 2388093"/>
                  <a:gd name="connsiteX2" fmla="*/ 816748 w 1423388"/>
                  <a:gd name="connsiteY2" fmla="*/ 65103 h 2388093"/>
                  <a:gd name="connsiteX3" fmla="*/ 1171854 w 1423388"/>
                  <a:gd name="connsiteY3" fmla="*/ 580008 h 2388093"/>
                  <a:gd name="connsiteX4" fmla="*/ 1340530 w 1423388"/>
                  <a:gd name="connsiteY4" fmla="*/ 1973803 h 2388093"/>
                  <a:gd name="connsiteX5" fmla="*/ 674704 w 1423388"/>
                  <a:gd name="connsiteY5" fmla="*/ 2355542 h 2388093"/>
                  <a:gd name="connsiteX6" fmla="*/ 79899 w 1423388"/>
                  <a:gd name="connsiteY6" fmla="*/ 1778494 h 2388093"/>
                  <a:gd name="connsiteX7" fmla="*/ 195311 w 1423388"/>
                  <a:gd name="connsiteY7" fmla="*/ 748684 h 2388093"/>
                  <a:gd name="connsiteX0" fmla="*/ 195311 w 1405633"/>
                  <a:gd name="connsiteY0" fmla="*/ 763480 h 2402889"/>
                  <a:gd name="connsiteX1" fmla="*/ 435007 w 1405633"/>
                  <a:gd name="connsiteY1" fmla="*/ 204187 h 2402889"/>
                  <a:gd name="connsiteX2" fmla="*/ 816748 w 1405633"/>
                  <a:gd name="connsiteY2" fmla="*/ 79899 h 2402889"/>
                  <a:gd name="connsiteX3" fmla="*/ 1065322 w 1405633"/>
                  <a:gd name="connsiteY3" fmla="*/ 683580 h 2402889"/>
                  <a:gd name="connsiteX4" fmla="*/ 1340530 w 1405633"/>
                  <a:gd name="connsiteY4" fmla="*/ 1988599 h 2402889"/>
                  <a:gd name="connsiteX5" fmla="*/ 674704 w 1405633"/>
                  <a:gd name="connsiteY5" fmla="*/ 2370338 h 2402889"/>
                  <a:gd name="connsiteX6" fmla="*/ 79899 w 1405633"/>
                  <a:gd name="connsiteY6" fmla="*/ 1793290 h 2402889"/>
                  <a:gd name="connsiteX7" fmla="*/ 195311 w 1405633"/>
                  <a:gd name="connsiteY7" fmla="*/ 763480 h 2402889"/>
                  <a:gd name="connsiteX0" fmla="*/ 306282 w 1383439"/>
                  <a:gd name="connsiteY0" fmla="*/ 870013 h 2402889"/>
                  <a:gd name="connsiteX1" fmla="*/ 412813 w 1383439"/>
                  <a:gd name="connsiteY1" fmla="*/ 204187 h 2402889"/>
                  <a:gd name="connsiteX2" fmla="*/ 794554 w 1383439"/>
                  <a:gd name="connsiteY2" fmla="*/ 79899 h 2402889"/>
                  <a:gd name="connsiteX3" fmla="*/ 1043128 w 1383439"/>
                  <a:gd name="connsiteY3" fmla="*/ 683580 h 2402889"/>
                  <a:gd name="connsiteX4" fmla="*/ 1318336 w 1383439"/>
                  <a:gd name="connsiteY4" fmla="*/ 1988599 h 2402889"/>
                  <a:gd name="connsiteX5" fmla="*/ 652510 w 1383439"/>
                  <a:gd name="connsiteY5" fmla="*/ 2370338 h 2402889"/>
                  <a:gd name="connsiteX6" fmla="*/ 57705 w 1383439"/>
                  <a:gd name="connsiteY6" fmla="*/ 1793290 h 2402889"/>
                  <a:gd name="connsiteX7" fmla="*/ 306282 w 1383439"/>
                  <a:gd name="connsiteY7" fmla="*/ 870013 h 2402889"/>
                  <a:gd name="connsiteX0" fmla="*/ 306282 w 1383439"/>
                  <a:gd name="connsiteY0" fmla="*/ 861135 h 2394011"/>
                  <a:gd name="connsiteX1" fmla="*/ 545978 w 1383439"/>
                  <a:gd name="connsiteY1" fmla="*/ 248575 h 2394011"/>
                  <a:gd name="connsiteX2" fmla="*/ 794554 w 1383439"/>
                  <a:gd name="connsiteY2" fmla="*/ 71021 h 2394011"/>
                  <a:gd name="connsiteX3" fmla="*/ 1043128 w 1383439"/>
                  <a:gd name="connsiteY3" fmla="*/ 674702 h 2394011"/>
                  <a:gd name="connsiteX4" fmla="*/ 1318336 w 1383439"/>
                  <a:gd name="connsiteY4" fmla="*/ 1979721 h 2394011"/>
                  <a:gd name="connsiteX5" fmla="*/ 652510 w 1383439"/>
                  <a:gd name="connsiteY5" fmla="*/ 2361460 h 2394011"/>
                  <a:gd name="connsiteX6" fmla="*/ 57705 w 1383439"/>
                  <a:gd name="connsiteY6" fmla="*/ 1784412 h 2394011"/>
                  <a:gd name="connsiteX7" fmla="*/ 306282 w 1383439"/>
                  <a:gd name="connsiteY7" fmla="*/ 861135 h 2394011"/>
                  <a:gd name="connsiteX0" fmla="*/ 306282 w 1383439"/>
                  <a:gd name="connsiteY0" fmla="*/ 643632 h 2176508"/>
                  <a:gd name="connsiteX1" fmla="*/ 545978 w 1383439"/>
                  <a:gd name="connsiteY1" fmla="*/ 31072 h 2176508"/>
                  <a:gd name="connsiteX2" fmla="*/ 1043128 w 1383439"/>
                  <a:gd name="connsiteY2" fmla="*/ 457199 h 2176508"/>
                  <a:gd name="connsiteX3" fmla="*/ 1318336 w 1383439"/>
                  <a:gd name="connsiteY3" fmla="*/ 1762218 h 2176508"/>
                  <a:gd name="connsiteX4" fmla="*/ 652510 w 1383439"/>
                  <a:gd name="connsiteY4" fmla="*/ 2143957 h 2176508"/>
                  <a:gd name="connsiteX5" fmla="*/ 57705 w 1383439"/>
                  <a:gd name="connsiteY5" fmla="*/ 1566909 h 2176508"/>
                  <a:gd name="connsiteX6" fmla="*/ 306282 w 1383439"/>
                  <a:gd name="connsiteY6" fmla="*/ 643632 h 2176508"/>
                  <a:gd name="connsiteX0" fmla="*/ 306282 w 1383439"/>
                  <a:gd name="connsiteY0" fmla="*/ 688021 h 2220897"/>
                  <a:gd name="connsiteX1" fmla="*/ 661387 w 1383439"/>
                  <a:gd name="connsiteY1" fmla="*/ 31072 h 2220897"/>
                  <a:gd name="connsiteX2" fmla="*/ 1043128 w 1383439"/>
                  <a:gd name="connsiteY2" fmla="*/ 501588 h 2220897"/>
                  <a:gd name="connsiteX3" fmla="*/ 1318336 w 1383439"/>
                  <a:gd name="connsiteY3" fmla="*/ 1806607 h 2220897"/>
                  <a:gd name="connsiteX4" fmla="*/ 652510 w 1383439"/>
                  <a:gd name="connsiteY4" fmla="*/ 2188346 h 2220897"/>
                  <a:gd name="connsiteX5" fmla="*/ 57705 w 1383439"/>
                  <a:gd name="connsiteY5" fmla="*/ 1611298 h 2220897"/>
                  <a:gd name="connsiteX6" fmla="*/ 306282 w 1383439"/>
                  <a:gd name="connsiteY6" fmla="*/ 688021 h 2220897"/>
                  <a:gd name="connsiteX0" fmla="*/ 306282 w 1383439"/>
                  <a:gd name="connsiteY0" fmla="*/ 688021 h 2220897"/>
                  <a:gd name="connsiteX1" fmla="*/ 661387 w 1383439"/>
                  <a:gd name="connsiteY1" fmla="*/ 31072 h 2220897"/>
                  <a:gd name="connsiteX2" fmla="*/ 1043128 w 1383439"/>
                  <a:gd name="connsiteY2" fmla="*/ 501588 h 2220897"/>
                  <a:gd name="connsiteX3" fmla="*/ 1318336 w 1383439"/>
                  <a:gd name="connsiteY3" fmla="*/ 1806607 h 2220897"/>
                  <a:gd name="connsiteX4" fmla="*/ 652510 w 1383439"/>
                  <a:gd name="connsiteY4" fmla="*/ 2188346 h 2220897"/>
                  <a:gd name="connsiteX5" fmla="*/ 57705 w 1383439"/>
                  <a:gd name="connsiteY5" fmla="*/ 1611298 h 2220897"/>
                  <a:gd name="connsiteX6" fmla="*/ 306282 w 1383439"/>
                  <a:gd name="connsiteY6" fmla="*/ 688021 h 2220897"/>
                  <a:gd name="connsiteX0" fmla="*/ 306282 w 1383439"/>
                  <a:gd name="connsiteY0" fmla="*/ 656949 h 2189825"/>
                  <a:gd name="connsiteX1" fmla="*/ 661387 w 1383439"/>
                  <a:gd name="connsiteY1" fmla="*/ 0 h 2189825"/>
                  <a:gd name="connsiteX2" fmla="*/ 1043128 w 1383439"/>
                  <a:gd name="connsiteY2" fmla="*/ 470516 h 2189825"/>
                  <a:gd name="connsiteX3" fmla="*/ 1318336 w 1383439"/>
                  <a:gd name="connsiteY3" fmla="*/ 1775535 h 2189825"/>
                  <a:gd name="connsiteX4" fmla="*/ 652510 w 1383439"/>
                  <a:gd name="connsiteY4" fmla="*/ 2157274 h 2189825"/>
                  <a:gd name="connsiteX5" fmla="*/ 57705 w 1383439"/>
                  <a:gd name="connsiteY5" fmla="*/ 1580226 h 2189825"/>
                  <a:gd name="connsiteX6" fmla="*/ 306282 w 1383439"/>
                  <a:gd name="connsiteY6" fmla="*/ 656949 h 2189825"/>
                  <a:gd name="connsiteX0" fmla="*/ 306282 w 1380480"/>
                  <a:gd name="connsiteY0" fmla="*/ 656949 h 2189825"/>
                  <a:gd name="connsiteX1" fmla="*/ 661387 w 1380480"/>
                  <a:gd name="connsiteY1" fmla="*/ 0 h 2189825"/>
                  <a:gd name="connsiteX2" fmla="*/ 1025373 w 1380480"/>
                  <a:gd name="connsiteY2" fmla="*/ 648070 h 2189825"/>
                  <a:gd name="connsiteX3" fmla="*/ 1318336 w 1380480"/>
                  <a:gd name="connsiteY3" fmla="*/ 1775535 h 2189825"/>
                  <a:gd name="connsiteX4" fmla="*/ 652510 w 1380480"/>
                  <a:gd name="connsiteY4" fmla="*/ 2157274 h 2189825"/>
                  <a:gd name="connsiteX5" fmla="*/ 57705 w 1380480"/>
                  <a:gd name="connsiteY5" fmla="*/ 1580226 h 2189825"/>
                  <a:gd name="connsiteX6" fmla="*/ 306282 w 1380480"/>
                  <a:gd name="connsiteY6" fmla="*/ 656949 h 2189825"/>
                  <a:gd name="connsiteX0" fmla="*/ 306282 w 1380480"/>
                  <a:gd name="connsiteY0" fmla="*/ 656949 h 2189825"/>
                  <a:gd name="connsiteX1" fmla="*/ 661387 w 1380480"/>
                  <a:gd name="connsiteY1" fmla="*/ 0 h 2189825"/>
                  <a:gd name="connsiteX2" fmla="*/ 1025373 w 1380480"/>
                  <a:gd name="connsiteY2" fmla="*/ 701336 h 2189825"/>
                  <a:gd name="connsiteX3" fmla="*/ 1318336 w 1380480"/>
                  <a:gd name="connsiteY3" fmla="*/ 1775535 h 2189825"/>
                  <a:gd name="connsiteX4" fmla="*/ 652510 w 1380480"/>
                  <a:gd name="connsiteY4" fmla="*/ 2157274 h 2189825"/>
                  <a:gd name="connsiteX5" fmla="*/ 57705 w 1380480"/>
                  <a:gd name="connsiteY5" fmla="*/ 1580226 h 2189825"/>
                  <a:gd name="connsiteX6" fmla="*/ 306282 w 1380480"/>
                  <a:gd name="connsiteY6" fmla="*/ 656949 h 2189825"/>
                  <a:gd name="connsiteX0" fmla="*/ 306282 w 1158538"/>
                  <a:gd name="connsiteY0" fmla="*/ 656949 h 2158754"/>
                  <a:gd name="connsiteX1" fmla="*/ 661387 w 1158538"/>
                  <a:gd name="connsiteY1" fmla="*/ 0 h 2158754"/>
                  <a:gd name="connsiteX2" fmla="*/ 1025373 w 1158538"/>
                  <a:gd name="connsiteY2" fmla="*/ 701336 h 2158754"/>
                  <a:gd name="connsiteX3" fmla="*/ 1096394 w 1158538"/>
                  <a:gd name="connsiteY3" fmla="*/ 1571348 h 2158754"/>
                  <a:gd name="connsiteX4" fmla="*/ 652510 w 1158538"/>
                  <a:gd name="connsiteY4" fmla="*/ 2157274 h 2158754"/>
                  <a:gd name="connsiteX5" fmla="*/ 57705 w 1158538"/>
                  <a:gd name="connsiteY5" fmla="*/ 1580226 h 2158754"/>
                  <a:gd name="connsiteX6" fmla="*/ 306282 w 1158538"/>
                  <a:gd name="connsiteY6" fmla="*/ 656949 h 2158754"/>
                  <a:gd name="connsiteX0" fmla="*/ 75462 w 927718"/>
                  <a:gd name="connsiteY0" fmla="*/ 656949 h 2170590"/>
                  <a:gd name="connsiteX1" fmla="*/ 430567 w 927718"/>
                  <a:gd name="connsiteY1" fmla="*/ 0 h 2170590"/>
                  <a:gd name="connsiteX2" fmla="*/ 794553 w 927718"/>
                  <a:gd name="connsiteY2" fmla="*/ 701336 h 2170590"/>
                  <a:gd name="connsiteX3" fmla="*/ 865574 w 927718"/>
                  <a:gd name="connsiteY3" fmla="*/ 1571348 h 2170590"/>
                  <a:gd name="connsiteX4" fmla="*/ 421690 w 927718"/>
                  <a:gd name="connsiteY4" fmla="*/ 2157274 h 2170590"/>
                  <a:gd name="connsiteX5" fmla="*/ 57705 w 927718"/>
                  <a:gd name="connsiteY5" fmla="*/ 1491450 h 2170590"/>
                  <a:gd name="connsiteX6" fmla="*/ 75462 w 927718"/>
                  <a:gd name="connsiteY6" fmla="*/ 656949 h 2170590"/>
                  <a:gd name="connsiteX0" fmla="*/ 76941 w 927717"/>
                  <a:gd name="connsiteY0" fmla="*/ 656949 h 1779973"/>
                  <a:gd name="connsiteX1" fmla="*/ 432046 w 927717"/>
                  <a:gd name="connsiteY1" fmla="*/ 0 h 1779973"/>
                  <a:gd name="connsiteX2" fmla="*/ 796032 w 927717"/>
                  <a:gd name="connsiteY2" fmla="*/ 701336 h 1779973"/>
                  <a:gd name="connsiteX3" fmla="*/ 867053 w 927717"/>
                  <a:gd name="connsiteY3" fmla="*/ 1571348 h 1779973"/>
                  <a:gd name="connsiteX4" fmla="*/ 432046 w 927717"/>
                  <a:gd name="connsiteY4" fmla="*/ 1766657 h 1779973"/>
                  <a:gd name="connsiteX5" fmla="*/ 59184 w 927717"/>
                  <a:gd name="connsiteY5" fmla="*/ 1491450 h 1779973"/>
                  <a:gd name="connsiteX6" fmla="*/ 76941 w 927717"/>
                  <a:gd name="connsiteY6" fmla="*/ 656949 h 1779973"/>
                  <a:gd name="connsiteX0" fmla="*/ 85819 w 927718"/>
                  <a:gd name="connsiteY0" fmla="*/ 656949 h 1886505"/>
                  <a:gd name="connsiteX1" fmla="*/ 440924 w 927718"/>
                  <a:gd name="connsiteY1" fmla="*/ 0 h 1886505"/>
                  <a:gd name="connsiteX2" fmla="*/ 804910 w 927718"/>
                  <a:gd name="connsiteY2" fmla="*/ 701336 h 1886505"/>
                  <a:gd name="connsiteX3" fmla="*/ 875931 w 927718"/>
                  <a:gd name="connsiteY3" fmla="*/ 1571348 h 1886505"/>
                  <a:gd name="connsiteX4" fmla="*/ 494190 w 927718"/>
                  <a:gd name="connsiteY4" fmla="*/ 1873189 h 1886505"/>
                  <a:gd name="connsiteX5" fmla="*/ 68062 w 927718"/>
                  <a:gd name="connsiteY5" fmla="*/ 1491450 h 1886505"/>
                  <a:gd name="connsiteX6" fmla="*/ 85819 w 927718"/>
                  <a:gd name="connsiteY6" fmla="*/ 656949 h 1886505"/>
                  <a:gd name="connsiteX0" fmla="*/ 85819 w 918840"/>
                  <a:gd name="connsiteY0" fmla="*/ 656949 h 1879108"/>
                  <a:gd name="connsiteX1" fmla="*/ 440924 w 918840"/>
                  <a:gd name="connsiteY1" fmla="*/ 0 h 1879108"/>
                  <a:gd name="connsiteX2" fmla="*/ 804910 w 918840"/>
                  <a:gd name="connsiteY2" fmla="*/ 701336 h 1879108"/>
                  <a:gd name="connsiteX3" fmla="*/ 867053 w 918840"/>
                  <a:gd name="connsiteY3" fmla="*/ 1455938 h 1879108"/>
                  <a:gd name="connsiteX4" fmla="*/ 494190 w 918840"/>
                  <a:gd name="connsiteY4" fmla="*/ 1873189 h 1879108"/>
                  <a:gd name="connsiteX5" fmla="*/ 68062 w 918840"/>
                  <a:gd name="connsiteY5" fmla="*/ 1491450 h 1879108"/>
                  <a:gd name="connsiteX6" fmla="*/ 85819 w 918840"/>
                  <a:gd name="connsiteY6" fmla="*/ 656949 h 1879108"/>
                  <a:gd name="connsiteX0" fmla="*/ 85819 w 917360"/>
                  <a:gd name="connsiteY0" fmla="*/ 656949 h 1879108"/>
                  <a:gd name="connsiteX1" fmla="*/ 440924 w 917360"/>
                  <a:gd name="connsiteY1" fmla="*/ 0 h 1879108"/>
                  <a:gd name="connsiteX2" fmla="*/ 796032 w 917360"/>
                  <a:gd name="connsiteY2" fmla="*/ 656948 h 1879108"/>
                  <a:gd name="connsiteX3" fmla="*/ 867053 w 917360"/>
                  <a:gd name="connsiteY3" fmla="*/ 1455938 h 1879108"/>
                  <a:gd name="connsiteX4" fmla="*/ 494190 w 917360"/>
                  <a:gd name="connsiteY4" fmla="*/ 1873189 h 1879108"/>
                  <a:gd name="connsiteX5" fmla="*/ 68062 w 917360"/>
                  <a:gd name="connsiteY5" fmla="*/ 1491450 h 1879108"/>
                  <a:gd name="connsiteX6" fmla="*/ 85819 w 917360"/>
                  <a:gd name="connsiteY6" fmla="*/ 656949 h 1879108"/>
                  <a:gd name="connsiteX0" fmla="*/ 94697 w 926238"/>
                  <a:gd name="connsiteY0" fmla="*/ 656949 h 1885026"/>
                  <a:gd name="connsiteX1" fmla="*/ 449802 w 926238"/>
                  <a:gd name="connsiteY1" fmla="*/ 0 h 1885026"/>
                  <a:gd name="connsiteX2" fmla="*/ 804910 w 926238"/>
                  <a:gd name="connsiteY2" fmla="*/ 656948 h 1885026"/>
                  <a:gd name="connsiteX3" fmla="*/ 875931 w 926238"/>
                  <a:gd name="connsiteY3" fmla="*/ 1455938 h 1885026"/>
                  <a:gd name="connsiteX4" fmla="*/ 503068 w 926238"/>
                  <a:gd name="connsiteY4" fmla="*/ 1873189 h 1885026"/>
                  <a:gd name="connsiteX5" fmla="*/ 68062 w 926238"/>
                  <a:gd name="connsiteY5" fmla="*/ 1384917 h 1885026"/>
                  <a:gd name="connsiteX6" fmla="*/ 94697 w 926238"/>
                  <a:gd name="connsiteY6" fmla="*/ 656949 h 1885026"/>
                  <a:gd name="connsiteX0" fmla="*/ 94697 w 961748"/>
                  <a:gd name="connsiteY0" fmla="*/ 656949 h 1882067"/>
                  <a:gd name="connsiteX1" fmla="*/ 449802 w 961748"/>
                  <a:gd name="connsiteY1" fmla="*/ 0 h 1882067"/>
                  <a:gd name="connsiteX2" fmla="*/ 804910 w 961748"/>
                  <a:gd name="connsiteY2" fmla="*/ 656948 h 1882067"/>
                  <a:gd name="connsiteX3" fmla="*/ 911441 w 961748"/>
                  <a:gd name="connsiteY3" fmla="*/ 1331650 h 1882067"/>
                  <a:gd name="connsiteX4" fmla="*/ 503068 w 961748"/>
                  <a:gd name="connsiteY4" fmla="*/ 1873189 h 1882067"/>
                  <a:gd name="connsiteX5" fmla="*/ 68062 w 961748"/>
                  <a:gd name="connsiteY5" fmla="*/ 1384917 h 1882067"/>
                  <a:gd name="connsiteX6" fmla="*/ 94697 w 961748"/>
                  <a:gd name="connsiteY6" fmla="*/ 656949 h 1882067"/>
                  <a:gd name="connsiteX0" fmla="*/ 94697 w 952871"/>
                  <a:gd name="connsiteY0" fmla="*/ 656949 h 1874668"/>
                  <a:gd name="connsiteX1" fmla="*/ 449802 w 952871"/>
                  <a:gd name="connsiteY1" fmla="*/ 0 h 1874668"/>
                  <a:gd name="connsiteX2" fmla="*/ 804910 w 952871"/>
                  <a:gd name="connsiteY2" fmla="*/ 656948 h 1874668"/>
                  <a:gd name="connsiteX3" fmla="*/ 902564 w 952871"/>
                  <a:gd name="connsiteY3" fmla="*/ 1393793 h 1874668"/>
                  <a:gd name="connsiteX4" fmla="*/ 503068 w 952871"/>
                  <a:gd name="connsiteY4" fmla="*/ 1873189 h 1874668"/>
                  <a:gd name="connsiteX5" fmla="*/ 68062 w 952871"/>
                  <a:gd name="connsiteY5" fmla="*/ 1384917 h 1874668"/>
                  <a:gd name="connsiteX6" fmla="*/ 94697 w 952871"/>
                  <a:gd name="connsiteY6" fmla="*/ 656949 h 1874668"/>
                  <a:gd name="connsiteX0" fmla="*/ 94697 w 926238"/>
                  <a:gd name="connsiteY0" fmla="*/ 656949 h 1874668"/>
                  <a:gd name="connsiteX1" fmla="*/ 449802 w 926238"/>
                  <a:gd name="connsiteY1" fmla="*/ 0 h 1874668"/>
                  <a:gd name="connsiteX2" fmla="*/ 804910 w 926238"/>
                  <a:gd name="connsiteY2" fmla="*/ 656948 h 1874668"/>
                  <a:gd name="connsiteX3" fmla="*/ 902564 w 926238"/>
                  <a:gd name="connsiteY3" fmla="*/ 1393793 h 1874668"/>
                  <a:gd name="connsiteX4" fmla="*/ 503068 w 926238"/>
                  <a:gd name="connsiteY4" fmla="*/ 1873189 h 1874668"/>
                  <a:gd name="connsiteX5" fmla="*/ 68062 w 926238"/>
                  <a:gd name="connsiteY5" fmla="*/ 1384917 h 1874668"/>
                  <a:gd name="connsiteX6" fmla="*/ 94697 w 926238"/>
                  <a:gd name="connsiteY6" fmla="*/ 656949 h 1874668"/>
                  <a:gd name="connsiteX0" fmla="*/ 87299 w 918840"/>
                  <a:gd name="connsiteY0" fmla="*/ 656949 h 1874668"/>
                  <a:gd name="connsiteX1" fmla="*/ 442404 w 918840"/>
                  <a:gd name="connsiteY1" fmla="*/ 0 h 1874668"/>
                  <a:gd name="connsiteX2" fmla="*/ 797512 w 918840"/>
                  <a:gd name="connsiteY2" fmla="*/ 656948 h 1874668"/>
                  <a:gd name="connsiteX3" fmla="*/ 895166 w 918840"/>
                  <a:gd name="connsiteY3" fmla="*/ 1393793 h 1874668"/>
                  <a:gd name="connsiteX4" fmla="*/ 451282 w 918840"/>
                  <a:gd name="connsiteY4" fmla="*/ 1873189 h 1874668"/>
                  <a:gd name="connsiteX5" fmla="*/ 60664 w 918840"/>
                  <a:gd name="connsiteY5" fmla="*/ 1384917 h 1874668"/>
                  <a:gd name="connsiteX6" fmla="*/ 87299 w 918840"/>
                  <a:gd name="connsiteY6" fmla="*/ 656949 h 1874668"/>
                  <a:gd name="connsiteX0" fmla="*/ 87299 w 856697"/>
                  <a:gd name="connsiteY0" fmla="*/ 656949 h 1874668"/>
                  <a:gd name="connsiteX1" fmla="*/ 442404 w 856697"/>
                  <a:gd name="connsiteY1" fmla="*/ 0 h 1874668"/>
                  <a:gd name="connsiteX2" fmla="*/ 797512 w 856697"/>
                  <a:gd name="connsiteY2" fmla="*/ 656948 h 1874668"/>
                  <a:gd name="connsiteX3" fmla="*/ 797512 w 856697"/>
                  <a:gd name="connsiteY3" fmla="*/ 1393793 h 1874668"/>
                  <a:gd name="connsiteX4" fmla="*/ 451282 w 856697"/>
                  <a:gd name="connsiteY4" fmla="*/ 1873189 h 1874668"/>
                  <a:gd name="connsiteX5" fmla="*/ 60664 w 856697"/>
                  <a:gd name="connsiteY5" fmla="*/ 1384917 h 1874668"/>
                  <a:gd name="connsiteX6" fmla="*/ 87299 w 856697"/>
                  <a:gd name="connsiteY6" fmla="*/ 656949 h 1874668"/>
                  <a:gd name="connsiteX0" fmla="*/ 87299 w 861136"/>
                  <a:gd name="connsiteY0" fmla="*/ 656949 h 1873189"/>
                  <a:gd name="connsiteX1" fmla="*/ 442404 w 861136"/>
                  <a:gd name="connsiteY1" fmla="*/ 0 h 1873189"/>
                  <a:gd name="connsiteX2" fmla="*/ 797512 w 861136"/>
                  <a:gd name="connsiteY2" fmla="*/ 656948 h 1873189"/>
                  <a:gd name="connsiteX3" fmla="*/ 824145 w 861136"/>
                  <a:gd name="connsiteY3" fmla="*/ 1384916 h 1873189"/>
                  <a:gd name="connsiteX4" fmla="*/ 451282 w 861136"/>
                  <a:gd name="connsiteY4" fmla="*/ 1873189 h 1873189"/>
                  <a:gd name="connsiteX5" fmla="*/ 60664 w 861136"/>
                  <a:gd name="connsiteY5" fmla="*/ 1384917 h 1873189"/>
                  <a:gd name="connsiteX6" fmla="*/ 87299 w 861136"/>
                  <a:gd name="connsiteY6" fmla="*/ 656949 h 1873189"/>
                  <a:gd name="connsiteX0" fmla="*/ 87299 w 874452"/>
                  <a:gd name="connsiteY0" fmla="*/ 656949 h 1873189"/>
                  <a:gd name="connsiteX1" fmla="*/ 442404 w 874452"/>
                  <a:gd name="connsiteY1" fmla="*/ 0 h 1873189"/>
                  <a:gd name="connsiteX2" fmla="*/ 797512 w 874452"/>
                  <a:gd name="connsiteY2" fmla="*/ 656948 h 1873189"/>
                  <a:gd name="connsiteX3" fmla="*/ 824145 w 874452"/>
                  <a:gd name="connsiteY3" fmla="*/ 1384916 h 1873189"/>
                  <a:gd name="connsiteX4" fmla="*/ 451282 w 874452"/>
                  <a:gd name="connsiteY4" fmla="*/ 1873189 h 1873189"/>
                  <a:gd name="connsiteX5" fmla="*/ 60664 w 874452"/>
                  <a:gd name="connsiteY5" fmla="*/ 1384917 h 1873189"/>
                  <a:gd name="connsiteX6" fmla="*/ 87299 w 874452"/>
                  <a:gd name="connsiteY6" fmla="*/ 656949 h 1873189"/>
                  <a:gd name="connsiteX0" fmla="*/ 87299 w 874452"/>
                  <a:gd name="connsiteY0" fmla="*/ 656949 h 1873189"/>
                  <a:gd name="connsiteX1" fmla="*/ 442404 w 874452"/>
                  <a:gd name="connsiteY1" fmla="*/ 0 h 1873189"/>
                  <a:gd name="connsiteX2" fmla="*/ 797512 w 874452"/>
                  <a:gd name="connsiteY2" fmla="*/ 656948 h 1873189"/>
                  <a:gd name="connsiteX3" fmla="*/ 824145 w 874452"/>
                  <a:gd name="connsiteY3" fmla="*/ 1384916 h 1873189"/>
                  <a:gd name="connsiteX4" fmla="*/ 451282 w 874452"/>
                  <a:gd name="connsiteY4" fmla="*/ 1873189 h 1873189"/>
                  <a:gd name="connsiteX5" fmla="*/ 60664 w 874452"/>
                  <a:gd name="connsiteY5" fmla="*/ 1384917 h 1873189"/>
                  <a:gd name="connsiteX6" fmla="*/ 87299 w 874452"/>
                  <a:gd name="connsiteY6" fmla="*/ 656949 h 18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452" h="1873189">
                    <a:moveTo>
                      <a:pt x="87299" y="656949"/>
                    </a:moveTo>
                    <a:cubicBezTo>
                      <a:pt x="150922" y="426130"/>
                      <a:pt x="319596" y="31072"/>
                      <a:pt x="442404" y="0"/>
                    </a:cubicBezTo>
                    <a:cubicBezTo>
                      <a:pt x="574089" y="13316"/>
                      <a:pt x="733889" y="426129"/>
                      <a:pt x="797512" y="656948"/>
                    </a:cubicBezTo>
                    <a:cubicBezTo>
                      <a:pt x="861136" y="887767"/>
                      <a:pt x="874452" y="1182209"/>
                      <a:pt x="824145" y="1384916"/>
                    </a:cubicBezTo>
                    <a:cubicBezTo>
                      <a:pt x="773838" y="1587623"/>
                      <a:pt x="578529" y="1873189"/>
                      <a:pt x="451282" y="1873189"/>
                    </a:cubicBezTo>
                    <a:cubicBezTo>
                      <a:pt x="324035" y="1873189"/>
                      <a:pt x="121328" y="1587624"/>
                      <a:pt x="60664" y="1384917"/>
                    </a:cubicBezTo>
                    <a:cubicBezTo>
                      <a:pt x="0" y="1182210"/>
                      <a:pt x="23676" y="887768"/>
                      <a:pt x="87299" y="656949"/>
                    </a:cubicBezTo>
                    <a:close/>
                  </a:path>
                </a:pathLst>
              </a:custGeom>
              <a:solidFill>
                <a:srgbClr val="2A97FF">
                  <a:alpha val="35000"/>
                </a:srgbClr>
              </a:solidFill>
              <a:ln w="2540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94" name="TextBox 93"/>
            <p:cNvSpPr txBox="1"/>
            <p:nvPr/>
          </p:nvSpPr>
          <p:spPr>
            <a:xfrm>
              <a:off x="4502460" y="5513037"/>
              <a:ext cx="1526959"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glossy</a:t>
              </a:r>
              <a:endParaRPr lang="en-US" sz="2400" b="1" dirty="0">
                <a:latin typeface="Calibri" pitchFamily="34" charset="0"/>
                <a:cs typeface="Calibri" pitchFamily="34" charset="0"/>
              </a:endParaRPr>
            </a:p>
          </p:txBody>
        </p:sp>
      </p:grpSp>
    </p:spTree>
  </p:cSld>
  <p:clrMapOvr>
    <a:masterClrMapping/>
  </p:clrMapOvr>
  <p:transition advTm="1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#1: Glossy Objects</a:t>
            </a:r>
            <a:endParaRPr lang="en-US" dirty="0"/>
          </a:p>
        </p:txBody>
      </p:sp>
      <p:grpSp>
        <p:nvGrpSpPr>
          <p:cNvPr id="107" name="Group 106"/>
          <p:cNvGrpSpPr/>
          <p:nvPr/>
        </p:nvGrpSpPr>
        <p:grpSpPr>
          <a:xfrm>
            <a:off x="447365" y="1411411"/>
            <a:ext cx="3900953" cy="4375278"/>
            <a:chOff x="656663" y="1536921"/>
            <a:chExt cx="3900953" cy="4375278"/>
          </a:xfrm>
        </p:grpSpPr>
        <p:pic>
          <p:nvPicPr>
            <p:cNvPr id="99" name="Picture 98" descr="no_split.png"/>
            <p:cNvPicPr>
              <a:picLocks noChangeAspect="1"/>
            </p:cNvPicPr>
            <p:nvPr/>
          </p:nvPicPr>
          <p:blipFill>
            <a:blip r:embed="rId3" cstate="print"/>
            <a:srcRect/>
            <a:stretch>
              <a:fillRect/>
            </a:stretch>
          </p:blipFill>
          <p:spPr>
            <a:xfrm>
              <a:off x="656663" y="1536921"/>
              <a:ext cx="3900953" cy="3900953"/>
            </a:xfrm>
            <a:prstGeom prst="rect">
              <a:avLst/>
            </a:prstGeom>
          </p:spPr>
        </p:pic>
        <p:sp>
          <p:nvSpPr>
            <p:cNvPr id="103" name="TextBox 102"/>
            <p:cNvSpPr txBox="1"/>
            <p:nvPr/>
          </p:nvSpPr>
          <p:spPr>
            <a:xfrm>
              <a:off x="1311739" y="5450534"/>
              <a:ext cx="2590800"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No Splitting</a:t>
              </a:r>
              <a:endParaRPr lang="en-US" sz="2400" b="1" dirty="0">
                <a:latin typeface="Calibri" pitchFamily="34" charset="0"/>
                <a:cs typeface="Calibri" pitchFamily="34" charset="0"/>
              </a:endParaRPr>
            </a:p>
          </p:txBody>
        </p:sp>
      </p:grpSp>
      <p:grpSp>
        <p:nvGrpSpPr>
          <p:cNvPr id="105" name="Group 104"/>
          <p:cNvGrpSpPr/>
          <p:nvPr/>
        </p:nvGrpSpPr>
        <p:grpSpPr>
          <a:xfrm>
            <a:off x="4795683" y="1411411"/>
            <a:ext cx="3900953" cy="4375278"/>
            <a:chOff x="4737913" y="1536921"/>
            <a:chExt cx="3900953" cy="4375278"/>
          </a:xfrm>
        </p:grpSpPr>
        <p:pic>
          <p:nvPicPr>
            <p:cNvPr id="101" name="Picture 100" descr="all.png"/>
            <p:cNvPicPr>
              <a:picLocks noChangeAspect="1"/>
            </p:cNvPicPr>
            <p:nvPr/>
          </p:nvPicPr>
          <p:blipFill>
            <a:blip r:embed="rId4" cstate="print"/>
            <a:stretch>
              <a:fillRect/>
            </a:stretch>
          </p:blipFill>
          <p:spPr>
            <a:xfrm>
              <a:off x="4737913" y="1536921"/>
              <a:ext cx="3900953" cy="3900953"/>
            </a:xfrm>
            <a:prstGeom prst="rect">
              <a:avLst/>
            </a:prstGeom>
          </p:spPr>
        </p:pic>
        <p:sp>
          <p:nvSpPr>
            <p:cNvPr id="104" name="TextBox 103"/>
            <p:cNvSpPr txBox="1"/>
            <p:nvPr/>
          </p:nvSpPr>
          <p:spPr>
            <a:xfrm>
              <a:off x="5392989" y="5450534"/>
              <a:ext cx="2590800"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With Splitting</a:t>
              </a:r>
              <a:endParaRPr lang="en-US" sz="2400" b="1" dirty="0">
                <a:latin typeface="Calibri" pitchFamily="34" charset="0"/>
                <a:cs typeface="Calibri" pitchFamily="34" charset="0"/>
              </a:endParaRPr>
            </a:p>
          </p:txBody>
        </p:sp>
      </p:grpSp>
    </p:spTree>
  </p:cSld>
  <p:clrMapOvr>
    <a:masterClrMapping/>
  </p:clrMapOvr>
  <p:transition advTm="12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#2: Big Model, Small Scene</a:t>
            </a:r>
            <a:endParaRPr lang="en-US" dirty="0"/>
          </a:p>
        </p:txBody>
      </p:sp>
      <p:pic>
        <p:nvPicPr>
          <p:cNvPr id="6" name="Picture 5" descr="advanced_site_plan.png"/>
          <p:cNvPicPr>
            <a:picLocks noChangeAspect="1"/>
          </p:cNvPicPr>
          <p:nvPr/>
        </p:nvPicPr>
        <p:blipFill>
          <a:blip r:embed="rId3" cstate="print">
            <a:lum bright="100000" contrast="-100000"/>
          </a:blip>
          <a:stretch>
            <a:fillRect/>
          </a:stretch>
        </p:blipFill>
        <p:spPr>
          <a:xfrm>
            <a:off x="259977" y="1294074"/>
            <a:ext cx="8624047" cy="4269852"/>
          </a:xfrm>
          <a:prstGeom prst="rect">
            <a:avLst/>
          </a:prstGeom>
        </p:spPr>
      </p:pic>
      <p:grpSp>
        <p:nvGrpSpPr>
          <p:cNvPr id="3" name="Group 15"/>
          <p:cNvGrpSpPr/>
          <p:nvPr/>
        </p:nvGrpSpPr>
        <p:grpSpPr>
          <a:xfrm>
            <a:off x="3281082" y="2823882"/>
            <a:ext cx="5585013" cy="3422861"/>
            <a:chOff x="3281082" y="2823882"/>
            <a:chExt cx="5585013" cy="3422861"/>
          </a:xfrm>
        </p:grpSpPr>
        <p:sp>
          <p:nvSpPr>
            <p:cNvPr id="7" name="Rectangle 6"/>
            <p:cNvSpPr/>
            <p:nvPr/>
          </p:nvSpPr>
          <p:spPr bwMode="auto">
            <a:xfrm>
              <a:off x="3281082" y="2823882"/>
              <a:ext cx="448235" cy="1013011"/>
            </a:xfrm>
            <a:prstGeom prst="rect">
              <a:avLst/>
            </a:prstGeom>
            <a:solidFill>
              <a:srgbClr val="FFAA00">
                <a:alpha val="25098"/>
              </a:srgbClr>
            </a:solidFill>
            <a:ln w="25400" cap="flat" cmpd="sng" algn="ctr">
              <a:solidFill>
                <a:srgbClr val="FFA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pic>
          <p:nvPicPr>
            <p:cNvPr id="13" name="Picture 12" descr="targets.png"/>
            <p:cNvPicPr>
              <a:picLocks noChangeAspect="1"/>
            </p:cNvPicPr>
            <p:nvPr/>
          </p:nvPicPr>
          <p:blipFill>
            <a:blip r:embed="rId4" cstate="print"/>
            <a:srcRect r="216"/>
            <a:stretch>
              <a:fillRect/>
            </a:stretch>
          </p:blipFill>
          <p:spPr>
            <a:xfrm>
              <a:off x="5051613" y="3379693"/>
              <a:ext cx="3814482" cy="2867050"/>
            </a:xfrm>
            <a:prstGeom prst="rect">
              <a:avLst/>
            </a:prstGeom>
            <a:ln>
              <a:noFill/>
            </a:ln>
            <a:effectLst>
              <a:softEdge rad="112500"/>
            </a:effectLst>
          </p:spPr>
        </p:pic>
        <p:sp>
          <p:nvSpPr>
            <p:cNvPr id="15" name="Right Arrow 14"/>
            <p:cNvSpPr/>
            <p:nvPr/>
          </p:nvSpPr>
          <p:spPr bwMode="auto">
            <a:xfrm rot="2303931">
              <a:off x="3843288" y="3568250"/>
              <a:ext cx="1169452" cy="365645"/>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#2: VPL Targeting</a:t>
            </a:r>
            <a:endParaRPr lang="en-US" dirty="0"/>
          </a:p>
        </p:txBody>
      </p:sp>
      <p:sp>
        <p:nvSpPr>
          <p:cNvPr id="3" name="Content Placeholder 2"/>
          <p:cNvSpPr>
            <a:spLocks noGrp="1"/>
          </p:cNvSpPr>
          <p:nvPr>
            <p:ph idx="1"/>
          </p:nvPr>
        </p:nvSpPr>
        <p:spPr>
          <a:xfrm>
            <a:off x="416977" y="1508522"/>
            <a:ext cx="8178383" cy="4708922"/>
          </a:xfrm>
        </p:spPr>
        <p:txBody>
          <a:bodyPr/>
          <a:lstStyle/>
          <a:p>
            <a:r>
              <a:rPr lang="en-US" sz="2400" dirty="0" smtClean="0"/>
              <a:t>VPL targeting is essential</a:t>
            </a:r>
          </a:p>
          <a:p>
            <a:pPr lvl="1"/>
            <a:r>
              <a:rPr lang="en-US" sz="2200" dirty="0" smtClean="0"/>
              <a:t>Several good options discussed in Section 3 of this course</a:t>
            </a:r>
          </a:p>
          <a:p>
            <a:endParaRPr lang="en-US" sz="2400" dirty="0" smtClean="0"/>
          </a:p>
          <a:p>
            <a:r>
              <a:rPr lang="en-US" sz="2400" dirty="0" smtClean="0"/>
              <a:t>Our focus: the  </a:t>
            </a:r>
            <a:r>
              <a:rPr lang="en-US" sz="2400" dirty="0"/>
              <a:t>g</a:t>
            </a:r>
            <a:r>
              <a:rPr lang="en-US" sz="2200" dirty="0" smtClean="0"/>
              <a:t>lobal VPL distribution</a:t>
            </a:r>
          </a:p>
          <a:p>
            <a:pPr lvl="1"/>
            <a:r>
              <a:rPr lang="en-US" sz="2200" dirty="0" smtClean="0"/>
              <a:t>Eye ray splitting addresses local contribution</a:t>
            </a:r>
          </a:p>
          <a:p>
            <a:pPr marL="178994" lvl="1" indent="0">
              <a:buNone/>
            </a:pPr>
            <a:endParaRPr lang="en-US" sz="2200" dirty="0" smtClean="0"/>
          </a:p>
          <a:p>
            <a:r>
              <a:rPr lang="en-US" sz="2400" dirty="0" smtClean="0"/>
              <a:t>Similar to:</a:t>
            </a:r>
          </a:p>
          <a:p>
            <a:pPr lvl="1"/>
            <a:r>
              <a:rPr lang="en-US" dirty="0" smtClean="0">
                <a:hlinkClick r:id="rId3"/>
              </a:rPr>
              <a:t>Per Christensen. </a:t>
            </a:r>
            <a:r>
              <a:rPr lang="en-US" i="1" dirty="0" err="1" smtClean="0">
                <a:hlinkClick r:id="rId3"/>
              </a:rPr>
              <a:t>Adjoints</a:t>
            </a:r>
            <a:r>
              <a:rPr lang="en-US" i="1" dirty="0" smtClean="0">
                <a:hlinkClick r:id="rId3"/>
              </a:rPr>
              <a:t> and Importance in Rendering: An Overview</a:t>
            </a:r>
            <a:r>
              <a:rPr lang="en-US" dirty="0" smtClean="0">
                <a:hlinkClick r:id="rId3"/>
              </a:rPr>
              <a:t>. TVCG 2003.</a:t>
            </a:r>
            <a:endParaRPr lang="en-US" dirty="0" smtClean="0"/>
          </a:p>
          <a:p>
            <a:pPr lvl="1"/>
            <a:r>
              <a:rPr lang="en-US" dirty="0" err="1" smtClean="0">
                <a:hlinkClick r:id="rId4"/>
              </a:rPr>
              <a:t>Georgiev</a:t>
            </a:r>
            <a:r>
              <a:rPr lang="en-US" dirty="0" smtClean="0">
                <a:hlinkClick r:id="rId4"/>
              </a:rPr>
              <a:t> et al. </a:t>
            </a:r>
            <a:r>
              <a:rPr lang="en-US" i="1" dirty="0" smtClean="0">
                <a:hlinkClick r:id="rId4"/>
              </a:rPr>
              <a:t>Simple </a:t>
            </a:r>
            <a:r>
              <a:rPr lang="en-US" i="1" dirty="0">
                <a:hlinkClick r:id="rId4"/>
              </a:rPr>
              <a:t>and Robust Iterative Importance Sampling of Virtual Point </a:t>
            </a:r>
            <a:r>
              <a:rPr lang="en-US" i="1" dirty="0" smtClean="0">
                <a:hlinkClick r:id="rId4"/>
              </a:rPr>
              <a:t>Lights</a:t>
            </a:r>
            <a:r>
              <a:rPr lang="en-US" dirty="0" smtClean="0">
                <a:hlinkClick r:id="rId4"/>
              </a:rPr>
              <a:t>. EG 2010.</a:t>
            </a:r>
            <a:endParaRPr lang="en-US" dirty="0"/>
          </a:p>
        </p:txBody>
      </p:sp>
    </p:spTree>
    <p:extLst>
      <p:ext uri="{BB962C8B-B14F-4D97-AF65-F5344CB8AC3E}">
        <p14:creationId xmlns="" xmlns:p14="http://schemas.microsoft.com/office/powerpoint/2010/main" val="426897580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p:nvPr/>
        </p:nvCxnSpPr>
        <p:spPr bwMode="auto">
          <a:xfrm flipV="1">
            <a:off x="7820530" y="2507383"/>
            <a:ext cx="0" cy="2855557"/>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4381352" y="3776282"/>
            <a:ext cx="1356336" cy="1578127"/>
          </a:xfrm>
          <a:prstGeom prst="line">
            <a:avLst/>
          </a:prstGeom>
          <a:solidFill>
            <a:schemeClr val="accent1"/>
          </a:solidFill>
          <a:ln w="38100" cap="flat" cmpd="sng" algn="ctr">
            <a:solidFill>
              <a:srgbClr val="2A97FF"/>
            </a:solidFill>
            <a:prstDash val="solid"/>
            <a:round/>
            <a:headEnd type="none" w="med" len="med"/>
            <a:tailEnd type="none" w="med" len="med"/>
          </a:ln>
          <a:effectLst/>
        </p:spPr>
      </p:cxnSp>
      <p:cxnSp>
        <p:nvCxnSpPr>
          <p:cNvPr id="42" name="Straight Connector 41"/>
          <p:cNvCxnSpPr/>
          <p:nvPr/>
        </p:nvCxnSpPr>
        <p:spPr bwMode="auto">
          <a:xfrm>
            <a:off x="4415473" y="3801873"/>
            <a:ext cx="1910814" cy="1561067"/>
          </a:xfrm>
          <a:prstGeom prst="line">
            <a:avLst/>
          </a:prstGeom>
          <a:solidFill>
            <a:schemeClr val="accent1"/>
          </a:solidFill>
          <a:ln w="38100" cap="flat" cmpd="sng" algn="ctr">
            <a:solidFill>
              <a:srgbClr val="2A97FF"/>
            </a:solidFill>
            <a:prstDash val="solid"/>
            <a:round/>
            <a:headEnd type="none" w="med" len="med"/>
            <a:tailEnd type="none" w="med" len="med"/>
          </a:ln>
          <a:effectLst/>
        </p:spPr>
      </p:cxnSp>
      <p:cxnSp>
        <p:nvCxnSpPr>
          <p:cNvPr id="43" name="Straight Connector 42"/>
          <p:cNvCxnSpPr/>
          <p:nvPr/>
        </p:nvCxnSpPr>
        <p:spPr bwMode="auto">
          <a:xfrm>
            <a:off x="4364291" y="3750691"/>
            <a:ext cx="2695612" cy="1595188"/>
          </a:xfrm>
          <a:prstGeom prst="line">
            <a:avLst/>
          </a:prstGeom>
          <a:solidFill>
            <a:schemeClr val="accent1"/>
          </a:solidFill>
          <a:ln w="38100" cap="flat" cmpd="sng" algn="ctr">
            <a:solidFill>
              <a:srgbClr val="2A97FF"/>
            </a:solidFill>
            <a:prstDash val="solid"/>
            <a:round/>
            <a:headEnd type="none" w="med" len="med"/>
            <a:tailEnd type="none" w="med" len="med"/>
          </a:ln>
          <a:effectLst/>
        </p:spPr>
      </p:cxnSp>
      <p:sp useBgFill="1">
        <p:nvSpPr>
          <p:cNvPr id="44" name="Oval 43"/>
          <p:cNvSpPr/>
          <p:nvPr/>
        </p:nvSpPr>
        <p:spPr bwMode="auto">
          <a:xfrm>
            <a:off x="3666404" y="3051819"/>
            <a:ext cx="1412836" cy="1419070"/>
          </a:xfrm>
          <a:prstGeom prst="ellipse">
            <a:avLst/>
          </a:prstGeom>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nvGrpSpPr>
          <p:cNvPr id="45" name="Group 3"/>
          <p:cNvGrpSpPr/>
          <p:nvPr/>
        </p:nvGrpSpPr>
        <p:grpSpPr>
          <a:xfrm rot="18681649">
            <a:off x="4439870" y="3650324"/>
            <a:ext cx="362517" cy="643677"/>
            <a:chOff x="5430175" y="4215414"/>
            <a:chExt cx="609600" cy="914400"/>
          </a:xfrm>
        </p:grpSpPr>
        <p:grpSp>
          <p:nvGrpSpPr>
            <p:cNvPr id="70" name="Group 14"/>
            <p:cNvGrpSpPr/>
            <p:nvPr/>
          </p:nvGrpSpPr>
          <p:grpSpPr>
            <a:xfrm>
              <a:off x="5430175" y="4215414"/>
              <a:ext cx="609600" cy="914400"/>
              <a:chOff x="5410200" y="4191000"/>
              <a:chExt cx="609600" cy="914400"/>
            </a:xfrm>
          </p:grpSpPr>
          <p:cxnSp>
            <p:nvCxnSpPr>
              <p:cNvPr id="72" name="Straight Connector 71"/>
              <p:cNvCxnSpPr/>
              <p:nvPr/>
            </p:nvCxnSpPr>
            <p:spPr bwMode="auto">
              <a:xfrm flipH="1">
                <a:off x="54102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73" name="Straight Connector 7"/>
              <p:cNvCxnSpPr/>
              <p:nvPr/>
            </p:nvCxnSpPr>
            <p:spPr bwMode="auto">
              <a:xfrm>
                <a:off x="57150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
          <p:nvSpPr>
            <p:cNvPr id="71" name="Freeform 70"/>
            <p:cNvSpPr/>
            <p:nvPr/>
          </p:nvSpPr>
          <p:spPr bwMode="auto">
            <a:xfrm>
              <a:off x="5500688" y="4924425"/>
              <a:ext cx="471487" cy="57150"/>
            </a:xfrm>
            <a:custGeom>
              <a:avLst/>
              <a:gdLst>
                <a:gd name="connsiteX0" fmla="*/ 0 w 471487"/>
                <a:gd name="connsiteY0" fmla="*/ 0 h 4762"/>
                <a:gd name="connsiteX1" fmla="*/ 233362 w 471487"/>
                <a:gd name="connsiteY1" fmla="*/ 0 h 4762"/>
                <a:gd name="connsiteX2" fmla="*/ 471487 w 471487"/>
                <a:gd name="connsiteY2" fmla="*/ 0 h 4762"/>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60025"/>
                <a:gd name="connsiteX1" fmla="*/ 5050 w 10000"/>
                <a:gd name="connsiteY1" fmla="*/ 200021 h 260025"/>
                <a:gd name="connsiteX2" fmla="*/ 10000 w 10000"/>
                <a:gd name="connsiteY2" fmla="*/ 0 h 260025"/>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120013"/>
                <a:gd name="connsiteX1" fmla="*/ 4949 w 10000"/>
                <a:gd name="connsiteY1" fmla="*/ 120013 h 120013"/>
                <a:gd name="connsiteX2" fmla="*/ 10000 w 10000"/>
                <a:gd name="connsiteY2" fmla="*/ 0 h 12001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9963"/>
                <a:gd name="connsiteX1" fmla="*/ 4949 w 10000"/>
                <a:gd name="connsiteY1" fmla="*/ 120013 h 129963"/>
                <a:gd name="connsiteX2" fmla="*/ 10000 w 10000"/>
                <a:gd name="connsiteY2" fmla="*/ 0 h 12996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0013"/>
                <a:gd name="connsiteX1" fmla="*/ 4949 w 10000"/>
                <a:gd name="connsiteY1" fmla="*/ 120013 h 120013"/>
                <a:gd name="connsiteX2" fmla="*/ 10000 w 10000"/>
                <a:gd name="connsiteY2" fmla="*/ 0 h 120013"/>
              </a:gdLst>
              <a:ahLst/>
              <a:cxnLst>
                <a:cxn ang="0">
                  <a:pos x="connsiteX0" y="connsiteY0"/>
                </a:cxn>
                <a:cxn ang="0">
                  <a:pos x="connsiteX1" y="connsiteY1"/>
                </a:cxn>
                <a:cxn ang="0">
                  <a:pos x="connsiteX2" y="connsiteY2"/>
                </a:cxn>
              </a:cxnLst>
              <a:rect l="l" t="t" r="r" b="b"/>
              <a:pathLst>
                <a:path w="10000" h="120013">
                  <a:moveTo>
                    <a:pt x="0" y="0"/>
                  </a:moveTo>
                  <a:cubicBezTo>
                    <a:pt x="1683" y="66674"/>
                    <a:pt x="2272" y="100011"/>
                    <a:pt x="4949" y="120013"/>
                  </a:cubicBezTo>
                  <a:cubicBezTo>
                    <a:pt x="7727" y="110013"/>
                    <a:pt x="8350" y="66674"/>
                    <a:pt x="10000" y="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cxnSp>
        <p:nvCxnSpPr>
          <p:cNvPr id="62" name="Straight Connector 61"/>
          <p:cNvCxnSpPr/>
          <p:nvPr/>
        </p:nvCxnSpPr>
        <p:spPr bwMode="auto">
          <a:xfrm flipH="1" flipV="1">
            <a:off x="4440353" y="5348012"/>
            <a:ext cx="3413856" cy="9153"/>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63" name="Straight Arrow Connector 62"/>
          <p:cNvCxnSpPr/>
          <p:nvPr/>
        </p:nvCxnSpPr>
        <p:spPr bwMode="auto">
          <a:xfrm flipV="1">
            <a:off x="5729157" y="3443596"/>
            <a:ext cx="2047300" cy="1885222"/>
          </a:xfrm>
          <a:prstGeom prst="straightConnector1">
            <a:avLst/>
          </a:prstGeom>
          <a:solidFill>
            <a:schemeClr val="accent1"/>
          </a:solidFill>
          <a:ln w="38100" cap="flat" cmpd="sng" algn="ctr">
            <a:solidFill>
              <a:srgbClr val="2A97FF"/>
            </a:solidFill>
            <a:prstDash val="solid"/>
            <a:round/>
            <a:headEnd type="none" w="med" len="med"/>
            <a:tailEnd type="arrow"/>
          </a:ln>
          <a:effectLst/>
        </p:spPr>
      </p:cxnSp>
      <p:cxnSp>
        <p:nvCxnSpPr>
          <p:cNvPr id="64" name="Straight Arrow Connector 63"/>
          <p:cNvCxnSpPr/>
          <p:nvPr/>
        </p:nvCxnSpPr>
        <p:spPr bwMode="auto">
          <a:xfrm flipV="1">
            <a:off x="6283635" y="4185742"/>
            <a:ext cx="1484292" cy="1143076"/>
          </a:xfrm>
          <a:prstGeom prst="straightConnector1">
            <a:avLst/>
          </a:prstGeom>
          <a:solidFill>
            <a:schemeClr val="accent1"/>
          </a:solidFill>
          <a:ln w="38100" cap="flat" cmpd="sng" algn="ctr">
            <a:solidFill>
              <a:srgbClr val="2A97FF"/>
            </a:solidFill>
            <a:prstDash val="solid"/>
            <a:round/>
            <a:headEnd type="none" w="med" len="med"/>
            <a:tailEnd type="arrow"/>
          </a:ln>
          <a:effectLst/>
        </p:spPr>
      </p:cxnSp>
      <p:cxnSp>
        <p:nvCxnSpPr>
          <p:cNvPr id="65" name="Straight Arrow Connector 64"/>
          <p:cNvCxnSpPr/>
          <p:nvPr/>
        </p:nvCxnSpPr>
        <p:spPr bwMode="auto">
          <a:xfrm flipV="1">
            <a:off x="7017250" y="4893767"/>
            <a:ext cx="759207" cy="426521"/>
          </a:xfrm>
          <a:prstGeom prst="straightConnector1">
            <a:avLst/>
          </a:prstGeom>
          <a:solidFill>
            <a:schemeClr val="accent1"/>
          </a:solidFill>
          <a:ln w="38100" cap="flat" cmpd="sng" algn="ctr">
            <a:solidFill>
              <a:srgbClr val="2A97FF"/>
            </a:solidFill>
            <a:prstDash val="solid"/>
            <a:round/>
            <a:headEnd type="none" w="med" len="med"/>
            <a:tailEnd type="arrow"/>
          </a:ln>
          <a:effectLst/>
        </p:spPr>
      </p:cxnSp>
      <p:sp>
        <p:nvSpPr>
          <p:cNvPr id="68" name="TextBox 67"/>
          <p:cNvSpPr txBox="1"/>
          <p:nvPr/>
        </p:nvSpPr>
        <p:spPr>
          <a:xfrm>
            <a:off x="5481776" y="3793342"/>
            <a:ext cx="1279563" cy="502754"/>
          </a:xfrm>
          <a:prstGeom prst="rect">
            <a:avLst/>
          </a:prstGeom>
          <a:noFill/>
        </p:spPr>
        <p:txBody>
          <a:bodyPr wrap="square" rtlCol="0">
            <a:spAutoFit/>
          </a:bodyPr>
          <a:lstStyle/>
          <a:p>
            <a:r>
              <a:rPr lang="en-US" sz="2800" b="1" dirty="0" smtClean="0">
                <a:solidFill>
                  <a:srgbClr val="2A97FF"/>
                </a:solidFill>
                <a:latin typeface="Calibri" pitchFamily="34" charset="0"/>
                <a:cs typeface="Calibri" pitchFamily="34" charset="0"/>
              </a:rPr>
              <a:t>1</a:t>
            </a:r>
            <a:r>
              <a:rPr lang="en-US" sz="2800" b="1" baseline="30000" dirty="0" smtClean="0">
                <a:solidFill>
                  <a:srgbClr val="2A97FF"/>
                </a:solidFill>
                <a:latin typeface="Calibri" pitchFamily="34" charset="0"/>
                <a:cs typeface="Calibri" pitchFamily="34" charset="0"/>
              </a:rPr>
              <a:t>st</a:t>
            </a:r>
            <a:r>
              <a:rPr lang="en-US" sz="2800" b="1" dirty="0" smtClean="0">
                <a:solidFill>
                  <a:srgbClr val="2A97FF"/>
                </a:solidFill>
                <a:latin typeface="Calibri" pitchFamily="34" charset="0"/>
                <a:cs typeface="Calibri" pitchFamily="34" charset="0"/>
              </a:rPr>
              <a:t> pass</a:t>
            </a:r>
            <a:endParaRPr lang="en-US" sz="2800" b="1" dirty="0">
              <a:solidFill>
                <a:srgbClr val="2A97FF"/>
              </a:solidFill>
              <a:latin typeface="Calibri" pitchFamily="34" charset="0"/>
              <a:cs typeface="Calibri" pitchFamily="34" charset="0"/>
            </a:endParaRPr>
          </a:p>
        </p:txBody>
      </p:sp>
      <p:grpSp>
        <p:nvGrpSpPr>
          <p:cNvPr id="4" name="Group 3"/>
          <p:cNvGrpSpPr/>
          <p:nvPr/>
        </p:nvGrpSpPr>
        <p:grpSpPr>
          <a:xfrm>
            <a:off x="5296241" y="2119958"/>
            <a:ext cx="2582582" cy="1878116"/>
            <a:chOff x="5296241" y="2119958"/>
            <a:chExt cx="2582582" cy="1878116"/>
          </a:xfrm>
        </p:grpSpPr>
        <p:sp>
          <p:nvSpPr>
            <p:cNvPr id="66" name="Sun 4"/>
            <p:cNvSpPr/>
            <p:nvPr/>
          </p:nvSpPr>
          <p:spPr bwMode="auto">
            <a:xfrm>
              <a:off x="5296241" y="2119958"/>
              <a:ext cx="919149" cy="875632"/>
            </a:xfrm>
            <a:prstGeom prst="sun">
              <a:avLst>
                <a:gd name="adj" fmla="val 36086"/>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67" name="Straight Arrow Connector 66"/>
            <p:cNvCxnSpPr/>
            <p:nvPr/>
          </p:nvCxnSpPr>
          <p:spPr bwMode="auto">
            <a:xfrm>
              <a:off x="6155678" y="2880589"/>
              <a:ext cx="1595189" cy="1117485"/>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sp>
          <p:nvSpPr>
            <p:cNvPr id="69" name="TextBox 68"/>
            <p:cNvSpPr txBox="1"/>
            <p:nvPr/>
          </p:nvSpPr>
          <p:spPr>
            <a:xfrm>
              <a:off x="6370360" y="2395775"/>
              <a:ext cx="1508463" cy="502754"/>
            </a:xfrm>
            <a:prstGeom prst="rect">
              <a:avLst/>
            </a:prstGeom>
            <a:noFill/>
          </p:spPr>
          <p:txBody>
            <a:bodyPr wrap="square" rtlCol="0">
              <a:spAutoFit/>
            </a:bodyPr>
            <a:lstStyle/>
            <a:p>
              <a:r>
                <a:rPr lang="en-US" sz="2800" b="1" dirty="0" smtClean="0">
                  <a:solidFill>
                    <a:srgbClr val="FFC000"/>
                  </a:solidFill>
                  <a:latin typeface="Calibri" pitchFamily="34" charset="0"/>
                  <a:cs typeface="Calibri" pitchFamily="34" charset="0"/>
                </a:rPr>
                <a:t>2</a:t>
              </a:r>
              <a:r>
                <a:rPr lang="en-US" sz="2800" b="1" baseline="30000" dirty="0" smtClean="0">
                  <a:solidFill>
                    <a:srgbClr val="FFC000"/>
                  </a:solidFill>
                  <a:latin typeface="Calibri" pitchFamily="34" charset="0"/>
                  <a:cs typeface="Calibri" pitchFamily="34" charset="0"/>
                </a:rPr>
                <a:t>nd</a:t>
              </a:r>
              <a:r>
                <a:rPr lang="en-US" sz="2800" b="1" dirty="0" smtClean="0">
                  <a:solidFill>
                    <a:srgbClr val="FFC000"/>
                  </a:solidFill>
                  <a:latin typeface="Calibri" pitchFamily="34" charset="0"/>
                  <a:cs typeface="Calibri" pitchFamily="34" charset="0"/>
                </a:rPr>
                <a:t> pass</a:t>
              </a:r>
              <a:endParaRPr lang="en-US" sz="2800" b="1" dirty="0">
                <a:solidFill>
                  <a:srgbClr val="FFC000"/>
                </a:solidFill>
                <a:latin typeface="Calibri" pitchFamily="34" charset="0"/>
                <a:cs typeface="Calibri" pitchFamily="34" charset="0"/>
              </a:endParaRPr>
            </a:p>
          </p:txBody>
        </p:sp>
      </p:grpSp>
      <p:grpSp>
        <p:nvGrpSpPr>
          <p:cNvPr id="5" name="Group 4"/>
          <p:cNvGrpSpPr/>
          <p:nvPr/>
        </p:nvGrpSpPr>
        <p:grpSpPr>
          <a:xfrm>
            <a:off x="7815555" y="2397678"/>
            <a:ext cx="1166851" cy="3052888"/>
            <a:chOff x="7815555" y="2397678"/>
            <a:chExt cx="1166851" cy="3052888"/>
          </a:xfrm>
        </p:grpSpPr>
        <p:sp>
          <p:nvSpPr>
            <p:cNvPr id="46" name="Plus 45"/>
            <p:cNvSpPr/>
            <p:nvPr/>
          </p:nvSpPr>
          <p:spPr bwMode="auto">
            <a:xfrm>
              <a:off x="7817688" y="2534395"/>
              <a:ext cx="153547" cy="170609"/>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7" name="Plus 46"/>
            <p:cNvSpPr/>
            <p:nvPr/>
          </p:nvSpPr>
          <p:spPr bwMode="auto">
            <a:xfrm rot="5400000">
              <a:off x="7824086" y="3059159"/>
              <a:ext cx="153547" cy="170609"/>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8" name="Plus 47"/>
            <p:cNvSpPr/>
            <p:nvPr/>
          </p:nvSpPr>
          <p:spPr bwMode="auto">
            <a:xfrm rot="5400000">
              <a:off x="7824086" y="3586055"/>
              <a:ext cx="153547" cy="170609"/>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9" name="Plus 48"/>
            <p:cNvSpPr/>
            <p:nvPr/>
          </p:nvSpPr>
          <p:spPr bwMode="auto">
            <a:xfrm rot="5400000">
              <a:off x="7824086" y="4112950"/>
              <a:ext cx="153547" cy="170609"/>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0" name="Plus 49"/>
            <p:cNvSpPr/>
            <p:nvPr/>
          </p:nvSpPr>
          <p:spPr bwMode="auto">
            <a:xfrm rot="5400000">
              <a:off x="7824086" y="4639845"/>
              <a:ext cx="153547" cy="170609"/>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1" name="Plus 50"/>
            <p:cNvSpPr/>
            <p:nvPr/>
          </p:nvSpPr>
          <p:spPr bwMode="auto">
            <a:xfrm rot="5400000">
              <a:off x="7824086" y="5166741"/>
              <a:ext cx="153547" cy="170609"/>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52" name="Straight Connector 51"/>
            <p:cNvCxnSpPr>
              <a:stCxn id="46" idx="1"/>
              <a:endCxn id="47" idx="2"/>
            </p:cNvCxnSpPr>
            <p:nvPr/>
          </p:nvCxnSpPr>
          <p:spPr bwMode="auto">
            <a:xfrm>
              <a:off x="7894462" y="2682390"/>
              <a:ext cx="6398" cy="405653"/>
            </a:xfrm>
            <a:prstGeom prst="line">
              <a:avLst/>
            </a:prstGeom>
            <a:solidFill>
              <a:srgbClr val="2A97FF"/>
            </a:solidFill>
            <a:ln w="25400" cap="flat" cmpd="sng" algn="ctr">
              <a:solidFill>
                <a:srgbClr val="000000"/>
              </a:solidFill>
              <a:prstDash val="sysDot"/>
              <a:round/>
              <a:headEnd type="none" w="med" len="med"/>
              <a:tailEnd type="none" w="med" len="med"/>
            </a:ln>
            <a:effectLst/>
          </p:spPr>
        </p:cxnSp>
        <p:cxnSp>
          <p:nvCxnSpPr>
            <p:cNvPr id="53" name="Straight Connector 52"/>
            <p:cNvCxnSpPr>
              <a:stCxn id="47" idx="0"/>
              <a:endCxn id="48" idx="2"/>
            </p:cNvCxnSpPr>
            <p:nvPr/>
          </p:nvCxnSpPr>
          <p:spPr bwMode="auto">
            <a:xfrm>
              <a:off x="7900859" y="3200885"/>
              <a:ext cx="0" cy="414053"/>
            </a:xfrm>
            <a:prstGeom prst="line">
              <a:avLst/>
            </a:prstGeom>
            <a:solidFill>
              <a:srgbClr val="2A97FF"/>
            </a:solidFill>
            <a:ln w="25400" cap="flat" cmpd="sng" algn="ctr">
              <a:solidFill>
                <a:srgbClr val="000000"/>
              </a:solidFill>
              <a:prstDash val="sysDot"/>
              <a:round/>
              <a:headEnd type="none" w="med" len="med"/>
              <a:tailEnd type="none" w="med" len="med"/>
            </a:ln>
            <a:effectLst/>
          </p:spPr>
        </p:cxnSp>
        <p:cxnSp>
          <p:nvCxnSpPr>
            <p:cNvPr id="54" name="Straight Connector 53"/>
            <p:cNvCxnSpPr>
              <a:stCxn id="48" idx="0"/>
              <a:endCxn id="49" idx="2"/>
            </p:cNvCxnSpPr>
            <p:nvPr/>
          </p:nvCxnSpPr>
          <p:spPr bwMode="auto">
            <a:xfrm>
              <a:off x="7900859" y="3727780"/>
              <a:ext cx="0" cy="414053"/>
            </a:xfrm>
            <a:prstGeom prst="line">
              <a:avLst/>
            </a:prstGeom>
            <a:solidFill>
              <a:srgbClr val="2A97FF"/>
            </a:solidFill>
            <a:ln w="25400" cap="flat" cmpd="sng" algn="ctr">
              <a:solidFill>
                <a:srgbClr val="000000"/>
              </a:solidFill>
              <a:prstDash val="sysDot"/>
              <a:round/>
              <a:headEnd type="none" w="med" len="med"/>
              <a:tailEnd type="none" w="med" len="med"/>
            </a:ln>
            <a:effectLst/>
          </p:spPr>
        </p:cxnSp>
        <p:cxnSp>
          <p:nvCxnSpPr>
            <p:cNvPr id="55" name="Straight Connector 54"/>
            <p:cNvCxnSpPr>
              <a:stCxn id="49" idx="0"/>
              <a:endCxn id="50" idx="2"/>
            </p:cNvCxnSpPr>
            <p:nvPr/>
          </p:nvCxnSpPr>
          <p:spPr bwMode="auto">
            <a:xfrm>
              <a:off x="7900859" y="4254676"/>
              <a:ext cx="0" cy="414053"/>
            </a:xfrm>
            <a:prstGeom prst="line">
              <a:avLst/>
            </a:prstGeom>
            <a:solidFill>
              <a:srgbClr val="2A97FF"/>
            </a:solidFill>
            <a:ln w="25400" cap="flat" cmpd="sng" algn="ctr">
              <a:solidFill>
                <a:srgbClr val="000000"/>
              </a:solidFill>
              <a:prstDash val="sysDot"/>
              <a:round/>
              <a:headEnd type="none" w="med" len="med"/>
              <a:tailEnd type="none" w="med" len="med"/>
            </a:ln>
            <a:effectLst/>
          </p:spPr>
        </p:cxnSp>
        <p:cxnSp>
          <p:nvCxnSpPr>
            <p:cNvPr id="56" name="Straight Connector 55"/>
            <p:cNvCxnSpPr>
              <a:stCxn id="50" idx="0"/>
              <a:endCxn id="51" idx="2"/>
            </p:cNvCxnSpPr>
            <p:nvPr/>
          </p:nvCxnSpPr>
          <p:spPr bwMode="auto">
            <a:xfrm>
              <a:off x="7900859" y="4781571"/>
              <a:ext cx="0" cy="414053"/>
            </a:xfrm>
            <a:prstGeom prst="line">
              <a:avLst/>
            </a:prstGeom>
            <a:solidFill>
              <a:srgbClr val="2A97FF"/>
            </a:solidFill>
            <a:ln w="25400" cap="flat" cmpd="sng" algn="ctr">
              <a:solidFill>
                <a:srgbClr val="000000"/>
              </a:solidFill>
              <a:prstDash val="sysDot"/>
              <a:round/>
              <a:headEnd type="none" w="med" len="med"/>
              <a:tailEnd type="none" w="med" len="med"/>
            </a:ln>
            <a:effectLst/>
          </p:spPr>
        </p:cxnSp>
        <p:sp>
          <p:nvSpPr>
            <p:cNvPr id="57" name="Rectangle 56"/>
            <p:cNvSpPr/>
            <p:nvPr/>
          </p:nvSpPr>
          <p:spPr bwMode="auto">
            <a:xfrm rot="5400000">
              <a:off x="7815734" y="2792265"/>
              <a:ext cx="409460" cy="161720"/>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8" name="Rectangle 57"/>
            <p:cNvSpPr/>
            <p:nvPr/>
          </p:nvSpPr>
          <p:spPr bwMode="auto">
            <a:xfrm rot="5400000">
              <a:off x="7815735" y="4900700"/>
              <a:ext cx="409460" cy="161720"/>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9" name="Rectangle 58"/>
            <p:cNvSpPr/>
            <p:nvPr/>
          </p:nvSpPr>
          <p:spPr bwMode="auto">
            <a:xfrm rot="5400000">
              <a:off x="7925563" y="3209545"/>
              <a:ext cx="409460" cy="381378"/>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0" name="Rectangle 59"/>
            <p:cNvSpPr/>
            <p:nvPr/>
          </p:nvSpPr>
          <p:spPr bwMode="auto">
            <a:xfrm rot="5400000">
              <a:off x="7998782" y="3663434"/>
              <a:ext cx="409460" cy="527817"/>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1" name="Rectangle 60"/>
            <p:cNvSpPr/>
            <p:nvPr/>
          </p:nvSpPr>
          <p:spPr bwMode="auto">
            <a:xfrm rot="5400000">
              <a:off x="7925563" y="4263762"/>
              <a:ext cx="409460" cy="381378"/>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4" name="TextBox 73"/>
            <p:cNvSpPr txBox="1"/>
            <p:nvPr/>
          </p:nvSpPr>
          <p:spPr>
            <a:xfrm rot="5400000">
              <a:off x="7204585" y="3672745"/>
              <a:ext cx="3052888" cy="502754"/>
            </a:xfrm>
            <a:prstGeom prst="rect">
              <a:avLst/>
            </a:prstGeom>
            <a:noFill/>
          </p:spPr>
          <p:txBody>
            <a:bodyPr wrap="square" rtlCol="0">
              <a:spAutoFit/>
            </a:bodyPr>
            <a:lstStyle/>
            <a:p>
              <a:pPr algn="ctr"/>
              <a:r>
                <a:rPr lang="en-US" sz="2800" b="1" dirty="0" smtClean="0">
                  <a:solidFill>
                    <a:srgbClr val="2A97FF"/>
                  </a:solidFill>
                  <a:latin typeface="Calibri" pitchFamily="34" charset="0"/>
                  <a:cs typeface="Calibri" pitchFamily="34" charset="0"/>
                </a:rPr>
                <a:t>importance density</a:t>
              </a:r>
              <a:endParaRPr lang="en-US" sz="2800" b="1" dirty="0">
                <a:solidFill>
                  <a:srgbClr val="2A97FF"/>
                </a:solidFill>
                <a:latin typeface="Calibri" pitchFamily="34" charset="0"/>
                <a:cs typeface="Calibri" pitchFamily="34" charset="0"/>
              </a:endParaRPr>
            </a:p>
          </p:txBody>
        </p:sp>
      </p:grpSp>
      <p:sp>
        <p:nvSpPr>
          <p:cNvPr id="2" name="Title 1"/>
          <p:cNvSpPr>
            <a:spLocks noGrp="1"/>
          </p:cNvSpPr>
          <p:nvPr>
            <p:ph type="title"/>
          </p:nvPr>
        </p:nvSpPr>
        <p:spPr/>
        <p:txBody>
          <a:bodyPr/>
          <a:lstStyle/>
          <a:p>
            <a:r>
              <a:rPr lang="en-US" dirty="0" smtClean="0"/>
              <a:t>Solution #2: VPL Targeting</a:t>
            </a:r>
            <a:endParaRPr lang="en-US" dirty="0"/>
          </a:p>
        </p:txBody>
      </p:sp>
      <p:sp>
        <p:nvSpPr>
          <p:cNvPr id="3" name="Content Placeholder 2"/>
          <p:cNvSpPr>
            <a:spLocks noGrp="1"/>
          </p:cNvSpPr>
          <p:nvPr>
            <p:ph idx="1"/>
          </p:nvPr>
        </p:nvSpPr>
        <p:spPr>
          <a:xfrm>
            <a:off x="277640" y="1963382"/>
            <a:ext cx="3644035" cy="3610539"/>
          </a:xfrm>
        </p:spPr>
        <p:txBody>
          <a:bodyPr anchor="t"/>
          <a:lstStyle/>
          <a:p>
            <a:pPr marL="457200" indent="-457200"/>
            <a:r>
              <a:rPr lang="en-US" sz="2600" dirty="0" smtClean="0"/>
              <a:t>Two-pass Algorithm</a:t>
            </a:r>
          </a:p>
          <a:p>
            <a:pPr marL="636194" lvl="1" indent="-457200">
              <a:buFont typeface="+mj-lt"/>
              <a:buAutoNum type="arabicPeriod"/>
            </a:pPr>
            <a:r>
              <a:rPr lang="en-US" sz="2400" dirty="0" smtClean="0"/>
              <a:t>Trace eye ray samples</a:t>
            </a:r>
          </a:p>
          <a:p>
            <a:pPr marL="636194" lvl="1" indent="-457200">
              <a:buFont typeface="+mj-lt"/>
              <a:buAutoNum type="arabicPeriod"/>
            </a:pPr>
            <a:r>
              <a:rPr lang="en-US" sz="2400" dirty="0" smtClean="0"/>
              <a:t>Build importance function using eye sample density</a:t>
            </a:r>
          </a:p>
          <a:p>
            <a:pPr marL="636194" lvl="1" indent="-457200">
              <a:buFont typeface="+mj-lt"/>
              <a:buAutoNum type="arabicPeriod"/>
            </a:pPr>
            <a:r>
              <a:rPr lang="en-US" sz="2400" dirty="0" smtClean="0"/>
              <a:t>Use importance function to reject VPLs with Russian roulette</a:t>
            </a:r>
          </a:p>
          <a:p>
            <a:pPr lvl="1"/>
            <a:endParaRPr lang="en-US" dirty="0" smtClean="0"/>
          </a:p>
          <a:p>
            <a:pPr lvl="1"/>
            <a:endParaRPr lang="en-US" dirty="0" smtClean="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#2: High Occlusion</a:t>
            </a:r>
            <a:endParaRPr lang="en-US" dirty="0"/>
          </a:p>
        </p:txBody>
      </p:sp>
      <p:pic>
        <p:nvPicPr>
          <p:cNvPr id="10" name="Picture 9" descr="no_targets.png"/>
          <p:cNvPicPr>
            <a:picLocks noChangeAspect="1"/>
          </p:cNvPicPr>
          <p:nvPr/>
        </p:nvPicPr>
        <p:blipFill>
          <a:blip r:embed="rId3" cstate="print"/>
          <a:stretch>
            <a:fillRect/>
          </a:stretch>
        </p:blipFill>
        <p:spPr>
          <a:xfrm>
            <a:off x="1456765" y="1120587"/>
            <a:ext cx="6230471" cy="4672855"/>
          </a:xfrm>
          <a:prstGeom prst="rect">
            <a:avLst/>
          </a:prstGeom>
        </p:spPr>
      </p:pic>
      <p:sp>
        <p:nvSpPr>
          <p:cNvPr id="19" name="TextBox 18"/>
          <p:cNvSpPr txBox="1"/>
          <p:nvPr/>
        </p:nvSpPr>
        <p:spPr>
          <a:xfrm>
            <a:off x="4876800" y="5791198"/>
            <a:ext cx="2420471"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No Targeting</a:t>
            </a:r>
            <a:endParaRPr lang="en-US" sz="2400" b="1" dirty="0">
              <a:latin typeface="Calibri" pitchFamily="34" charset="0"/>
              <a:cs typeface="Calibri" pitchFamily="34" charset="0"/>
            </a:endParaRPr>
          </a:p>
        </p:txBody>
      </p:sp>
      <p:pic>
        <p:nvPicPr>
          <p:cNvPr id="14" name="Picture 13" descr="targets.png"/>
          <p:cNvPicPr>
            <a:picLocks noChangeAspect="1"/>
          </p:cNvPicPr>
          <p:nvPr/>
        </p:nvPicPr>
        <p:blipFill rotWithShape="1">
          <a:blip r:embed="rId4" cstate="print"/>
          <a:srcRect l="49899" t="112" r="202"/>
          <a:stretch/>
        </p:blipFill>
        <p:spPr>
          <a:xfrm>
            <a:off x="4572000" y="1123586"/>
            <a:ext cx="3108943" cy="4667611"/>
          </a:xfrm>
          <a:prstGeom prst="rect">
            <a:avLst/>
          </a:prstGeom>
        </p:spPr>
      </p:pic>
      <p:grpSp>
        <p:nvGrpSpPr>
          <p:cNvPr id="6" name="Group 5"/>
          <p:cNvGrpSpPr/>
          <p:nvPr/>
        </p:nvGrpSpPr>
        <p:grpSpPr>
          <a:xfrm>
            <a:off x="1456765" y="1114877"/>
            <a:ext cx="3112150" cy="5137986"/>
            <a:chOff x="1456765" y="1114877"/>
            <a:chExt cx="3112150" cy="5137986"/>
          </a:xfrm>
        </p:grpSpPr>
        <p:pic>
          <p:nvPicPr>
            <p:cNvPr id="11" name="Picture 10" descr="targets.png"/>
            <p:cNvPicPr>
              <a:picLocks noChangeAspect="1"/>
            </p:cNvPicPr>
            <p:nvPr/>
          </p:nvPicPr>
          <p:blipFill>
            <a:blip r:embed="rId4" cstate="print"/>
            <a:srcRect r="50280"/>
            <a:stretch>
              <a:fillRect/>
            </a:stretch>
          </p:blipFill>
          <p:spPr>
            <a:xfrm>
              <a:off x="1456765" y="1120587"/>
              <a:ext cx="3097784" cy="4672854"/>
            </a:xfrm>
            <a:prstGeom prst="rect">
              <a:avLst/>
            </a:prstGeom>
          </p:spPr>
        </p:pic>
        <p:sp>
          <p:nvSpPr>
            <p:cNvPr id="18" name="TextBox 17"/>
            <p:cNvSpPr txBox="1"/>
            <p:nvPr/>
          </p:nvSpPr>
          <p:spPr>
            <a:xfrm>
              <a:off x="1828800" y="5791198"/>
              <a:ext cx="2420471"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With Targeting</a:t>
              </a:r>
              <a:endParaRPr lang="en-US" sz="2400" b="1" dirty="0">
                <a:latin typeface="Calibri" pitchFamily="34" charset="0"/>
                <a:cs typeface="Calibri" pitchFamily="34" charset="0"/>
              </a:endParaRPr>
            </a:p>
          </p:txBody>
        </p:sp>
        <p:cxnSp>
          <p:nvCxnSpPr>
            <p:cNvPr id="13" name="Straight Connector 12"/>
            <p:cNvCxnSpPr/>
            <p:nvPr/>
          </p:nvCxnSpPr>
          <p:spPr bwMode="auto">
            <a:xfrm>
              <a:off x="4554549" y="1114877"/>
              <a:ext cx="14366" cy="4667535"/>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sp>
        <p:nvSpPr>
          <p:cNvPr id="4" name="Rounded Rectangle 3"/>
          <p:cNvSpPr/>
          <p:nvPr/>
        </p:nvSpPr>
        <p:spPr bwMode="auto">
          <a:xfrm>
            <a:off x="5878030" y="1184548"/>
            <a:ext cx="1558833" cy="1367064"/>
          </a:xfrm>
          <a:prstGeom prst="roundRect">
            <a:avLst>
              <a:gd name="adj" fmla="val 7112"/>
            </a:avLst>
          </a:prstGeom>
          <a:no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spTree>
  </p:cSld>
  <p:clrMapOvr>
    <a:masterClrMapping/>
  </p:clrMapOvr>
  <p:transition advTm="1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0"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#3: Directionally Variant Lights</a:t>
            </a:r>
            <a:endParaRPr lang="en-US" dirty="0"/>
          </a:p>
        </p:txBody>
      </p:sp>
      <p:sp>
        <p:nvSpPr>
          <p:cNvPr id="3" name="Content Placeholder 2"/>
          <p:cNvSpPr>
            <a:spLocks noGrp="1"/>
          </p:cNvSpPr>
          <p:nvPr>
            <p:ph sz="quarter" idx="10"/>
          </p:nvPr>
        </p:nvSpPr>
        <p:spPr/>
        <p:txBody>
          <a:bodyPr/>
          <a:lstStyle/>
          <a:p>
            <a:r>
              <a:rPr lang="en-US" sz="2400" dirty="0" smtClean="0"/>
              <a:t>Measured light emission profiles are commonly used </a:t>
            </a:r>
          </a:p>
          <a:p>
            <a:pPr lvl="1"/>
            <a:endParaRPr lang="en-US" sz="2400" dirty="0" smtClean="0"/>
          </a:p>
          <a:p>
            <a:r>
              <a:rPr lang="en-US" sz="2400" dirty="0" smtClean="0"/>
              <a:t>Easy to add</a:t>
            </a:r>
          </a:p>
          <a:p>
            <a:endParaRPr lang="en-US" sz="2400" dirty="0" smtClean="0"/>
          </a:p>
          <a:p>
            <a:r>
              <a:rPr lang="en-US" sz="2400" dirty="0" smtClean="0"/>
              <a:t>Use the material bounding cube map to bound the light emission function</a:t>
            </a:r>
          </a:p>
          <a:p>
            <a:pPr lvl="1"/>
            <a:endParaRPr lang="en-US" dirty="0" smtClean="0"/>
          </a:p>
        </p:txBody>
      </p:sp>
      <p:grpSp>
        <p:nvGrpSpPr>
          <p:cNvPr id="127" name="Group 126"/>
          <p:cNvGrpSpPr/>
          <p:nvPr/>
        </p:nvGrpSpPr>
        <p:grpSpPr>
          <a:xfrm>
            <a:off x="5053987" y="1499586"/>
            <a:ext cx="3404214" cy="3962399"/>
            <a:chOff x="5053986" y="2209800"/>
            <a:chExt cx="3404214" cy="3962399"/>
          </a:xfrm>
        </p:grpSpPr>
        <p:grpSp>
          <p:nvGrpSpPr>
            <p:cNvPr id="28" name="Group 27"/>
            <p:cNvGrpSpPr/>
            <p:nvPr/>
          </p:nvGrpSpPr>
          <p:grpSpPr>
            <a:xfrm>
              <a:off x="5944339" y="2753558"/>
              <a:ext cx="1615737" cy="2349623"/>
              <a:chOff x="5844464" y="2488708"/>
              <a:chExt cx="1615737" cy="2349623"/>
            </a:xfrm>
          </p:grpSpPr>
          <p:sp>
            <p:nvSpPr>
              <p:cNvPr id="7" name="Freeform 6"/>
              <p:cNvSpPr/>
              <p:nvPr/>
            </p:nvSpPr>
            <p:spPr bwMode="auto">
              <a:xfrm>
                <a:off x="5844464" y="2488708"/>
                <a:ext cx="1615737" cy="2349623"/>
              </a:xfrm>
              <a:custGeom>
                <a:avLst/>
                <a:gdLst>
                  <a:gd name="connsiteX0" fmla="*/ 109492 w 1373080"/>
                  <a:gd name="connsiteY0" fmla="*/ 830062 h 2580443"/>
                  <a:gd name="connsiteX1" fmla="*/ 242657 w 1373080"/>
                  <a:gd name="connsiteY1" fmla="*/ 235258 h 2580443"/>
                  <a:gd name="connsiteX2" fmla="*/ 677662 w 1373080"/>
                  <a:gd name="connsiteY2" fmla="*/ 102093 h 2580443"/>
                  <a:gd name="connsiteX3" fmla="*/ 1228078 w 1373080"/>
                  <a:gd name="connsiteY3" fmla="*/ 847817 h 2580443"/>
                  <a:gd name="connsiteX4" fmla="*/ 1281344 w 1373080"/>
                  <a:gd name="connsiteY4" fmla="*/ 2028548 h 2580443"/>
                  <a:gd name="connsiteX5" fmla="*/ 677662 w 1373080"/>
                  <a:gd name="connsiteY5" fmla="*/ 2445798 h 2580443"/>
                  <a:gd name="connsiteX6" fmla="*/ 91736 w 1373080"/>
                  <a:gd name="connsiteY6" fmla="*/ 2312633 h 2580443"/>
                  <a:gd name="connsiteX7" fmla="*/ 109492 w 1373080"/>
                  <a:gd name="connsiteY7" fmla="*/ 830062 h 2580443"/>
                  <a:gd name="connsiteX0" fmla="*/ 109492 w 1373080"/>
                  <a:gd name="connsiteY0" fmla="*/ 821185 h 2571566"/>
                  <a:gd name="connsiteX1" fmla="*/ 242657 w 1373080"/>
                  <a:gd name="connsiteY1" fmla="*/ 226381 h 2571566"/>
                  <a:gd name="connsiteX2" fmla="*/ 952870 w 1373080"/>
                  <a:gd name="connsiteY2" fmla="*/ 102093 h 2571566"/>
                  <a:gd name="connsiteX3" fmla="*/ 1228078 w 1373080"/>
                  <a:gd name="connsiteY3" fmla="*/ 838940 h 2571566"/>
                  <a:gd name="connsiteX4" fmla="*/ 1281344 w 1373080"/>
                  <a:gd name="connsiteY4" fmla="*/ 2019671 h 2571566"/>
                  <a:gd name="connsiteX5" fmla="*/ 677662 w 1373080"/>
                  <a:gd name="connsiteY5" fmla="*/ 2436921 h 2571566"/>
                  <a:gd name="connsiteX6" fmla="*/ 91736 w 1373080"/>
                  <a:gd name="connsiteY6" fmla="*/ 2303756 h 2571566"/>
                  <a:gd name="connsiteX7" fmla="*/ 109492 w 1373080"/>
                  <a:gd name="connsiteY7" fmla="*/ 821185 h 2571566"/>
                  <a:gd name="connsiteX0" fmla="*/ 109492 w 1373080"/>
                  <a:gd name="connsiteY0" fmla="*/ 803430 h 2553811"/>
                  <a:gd name="connsiteX1" fmla="*/ 429088 w 1373080"/>
                  <a:gd name="connsiteY1" fmla="*/ 315158 h 2553811"/>
                  <a:gd name="connsiteX2" fmla="*/ 952870 w 1373080"/>
                  <a:gd name="connsiteY2" fmla="*/ 84338 h 2553811"/>
                  <a:gd name="connsiteX3" fmla="*/ 1228078 w 1373080"/>
                  <a:gd name="connsiteY3" fmla="*/ 821185 h 2553811"/>
                  <a:gd name="connsiteX4" fmla="*/ 1281344 w 1373080"/>
                  <a:gd name="connsiteY4" fmla="*/ 2001916 h 2553811"/>
                  <a:gd name="connsiteX5" fmla="*/ 677662 w 1373080"/>
                  <a:gd name="connsiteY5" fmla="*/ 2419166 h 2553811"/>
                  <a:gd name="connsiteX6" fmla="*/ 91736 w 1373080"/>
                  <a:gd name="connsiteY6" fmla="*/ 2286001 h 2553811"/>
                  <a:gd name="connsiteX7" fmla="*/ 109492 w 1373080"/>
                  <a:gd name="connsiteY7" fmla="*/ 803430 h 2553811"/>
                  <a:gd name="connsiteX0" fmla="*/ 109492 w 1373080"/>
                  <a:gd name="connsiteY0" fmla="*/ 565212 h 2315593"/>
                  <a:gd name="connsiteX1" fmla="*/ 429088 w 1373080"/>
                  <a:gd name="connsiteY1" fmla="*/ 76940 h 2315593"/>
                  <a:gd name="connsiteX2" fmla="*/ 908482 w 1373080"/>
                  <a:gd name="connsiteY2" fmla="*/ 103573 h 2315593"/>
                  <a:gd name="connsiteX3" fmla="*/ 1228078 w 1373080"/>
                  <a:gd name="connsiteY3" fmla="*/ 582967 h 2315593"/>
                  <a:gd name="connsiteX4" fmla="*/ 1281344 w 1373080"/>
                  <a:gd name="connsiteY4" fmla="*/ 1763698 h 2315593"/>
                  <a:gd name="connsiteX5" fmla="*/ 677662 w 1373080"/>
                  <a:gd name="connsiteY5" fmla="*/ 2180948 h 2315593"/>
                  <a:gd name="connsiteX6" fmla="*/ 91736 w 1373080"/>
                  <a:gd name="connsiteY6" fmla="*/ 2047783 h 2315593"/>
                  <a:gd name="connsiteX7" fmla="*/ 109492 w 1373080"/>
                  <a:gd name="connsiteY7" fmla="*/ 565212 h 2315593"/>
                  <a:gd name="connsiteX0" fmla="*/ 109492 w 1488490"/>
                  <a:gd name="connsiteY0" fmla="*/ 565212 h 2315593"/>
                  <a:gd name="connsiteX1" fmla="*/ 429088 w 1488490"/>
                  <a:gd name="connsiteY1" fmla="*/ 76940 h 2315593"/>
                  <a:gd name="connsiteX2" fmla="*/ 908482 w 1488490"/>
                  <a:gd name="connsiteY2" fmla="*/ 103573 h 2315593"/>
                  <a:gd name="connsiteX3" fmla="*/ 1228078 w 1488490"/>
                  <a:gd name="connsiteY3" fmla="*/ 582967 h 2315593"/>
                  <a:gd name="connsiteX4" fmla="*/ 1396754 w 1488490"/>
                  <a:gd name="connsiteY4" fmla="*/ 1976762 h 2315593"/>
                  <a:gd name="connsiteX5" fmla="*/ 677662 w 1488490"/>
                  <a:gd name="connsiteY5" fmla="*/ 2180948 h 2315593"/>
                  <a:gd name="connsiteX6" fmla="*/ 91736 w 1488490"/>
                  <a:gd name="connsiteY6" fmla="*/ 2047783 h 2315593"/>
                  <a:gd name="connsiteX7" fmla="*/ 109492 w 1488490"/>
                  <a:gd name="connsiteY7" fmla="*/ 565212 h 2315593"/>
                  <a:gd name="connsiteX0" fmla="*/ 121329 w 1491449"/>
                  <a:gd name="connsiteY0" fmla="*/ 565212 h 2370338"/>
                  <a:gd name="connsiteX1" fmla="*/ 440925 w 1491449"/>
                  <a:gd name="connsiteY1" fmla="*/ 76940 h 2370338"/>
                  <a:gd name="connsiteX2" fmla="*/ 920319 w 1491449"/>
                  <a:gd name="connsiteY2" fmla="*/ 103573 h 2370338"/>
                  <a:gd name="connsiteX3" fmla="*/ 1239915 w 1491449"/>
                  <a:gd name="connsiteY3" fmla="*/ 582967 h 2370338"/>
                  <a:gd name="connsiteX4" fmla="*/ 1408591 w 1491449"/>
                  <a:gd name="connsiteY4" fmla="*/ 1976762 h 2370338"/>
                  <a:gd name="connsiteX5" fmla="*/ 742765 w 1491449"/>
                  <a:gd name="connsiteY5" fmla="*/ 2358501 h 2370338"/>
                  <a:gd name="connsiteX6" fmla="*/ 103573 w 1491449"/>
                  <a:gd name="connsiteY6" fmla="*/ 2047783 h 2370338"/>
                  <a:gd name="connsiteX7" fmla="*/ 121329 w 1491449"/>
                  <a:gd name="connsiteY7" fmla="*/ 565212 h 2370338"/>
                  <a:gd name="connsiteX0" fmla="*/ 245617 w 1615737"/>
                  <a:gd name="connsiteY0" fmla="*/ 565212 h 2367379"/>
                  <a:gd name="connsiteX1" fmla="*/ 565213 w 1615737"/>
                  <a:gd name="connsiteY1" fmla="*/ 76940 h 2367379"/>
                  <a:gd name="connsiteX2" fmla="*/ 1044607 w 1615737"/>
                  <a:gd name="connsiteY2" fmla="*/ 103573 h 2367379"/>
                  <a:gd name="connsiteX3" fmla="*/ 1364203 w 1615737"/>
                  <a:gd name="connsiteY3" fmla="*/ 582967 h 2367379"/>
                  <a:gd name="connsiteX4" fmla="*/ 1532879 w 1615737"/>
                  <a:gd name="connsiteY4" fmla="*/ 1976762 h 2367379"/>
                  <a:gd name="connsiteX5" fmla="*/ 867053 w 1615737"/>
                  <a:gd name="connsiteY5" fmla="*/ 2358501 h 2367379"/>
                  <a:gd name="connsiteX6" fmla="*/ 103573 w 1615737"/>
                  <a:gd name="connsiteY6" fmla="*/ 2030028 h 2367379"/>
                  <a:gd name="connsiteX7" fmla="*/ 245617 w 1615737"/>
                  <a:gd name="connsiteY7" fmla="*/ 565212 h 2367379"/>
                  <a:gd name="connsiteX0" fmla="*/ 245617 w 1615737"/>
                  <a:gd name="connsiteY0" fmla="*/ 538579 h 2340746"/>
                  <a:gd name="connsiteX1" fmla="*/ 529703 w 1615737"/>
                  <a:gd name="connsiteY1" fmla="*/ 94696 h 2340746"/>
                  <a:gd name="connsiteX2" fmla="*/ 1044607 w 1615737"/>
                  <a:gd name="connsiteY2" fmla="*/ 76940 h 2340746"/>
                  <a:gd name="connsiteX3" fmla="*/ 1364203 w 1615737"/>
                  <a:gd name="connsiteY3" fmla="*/ 556334 h 2340746"/>
                  <a:gd name="connsiteX4" fmla="*/ 1532879 w 1615737"/>
                  <a:gd name="connsiteY4" fmla="*/ 1950129 h 2340746"/>
                  <a:gd name="connsiteX5" fmla="*/ 867053 w 1615737"/>
                  <a:gd name="connsiteY5" fmla="*/ 2331868 h 2340746"/>
                  <a:gd name="connsiteX6" fmla="*/ 103573 w 1615737"/>
                  <a:gd name="connsiteY6" fmla="*/ 2003395 h 2340746"/>
                  <a:gd name="connsiteX7" fmla="*/ 245617 w 1615737"/>
                  <a:gd name="connsiteY7" fmla="*/ 538579 h 2340746"/>
                  <a:gd name="connsiteX0" fmla="*/ 245617 w 1615737"/>
                  <a:gd name="connsiteY0" fmla="*/ 547456 h 2349623"/>
                  <a:gd name="connsiteX1" fmla="*/ 538580 w 1615737"/>
                  <a:gd name="connsiteY1" fmla="*/ 76940 h 2349623"/>
                  <a:gd name="connsiteX2" fmla="*/ 1044607 w 1615737"/>
                  <a:gd name="connsiteY2" fmla="*/ 85817 h 2349623"/>
                  <a:gd name="connsiteX3" fmla="*/ 1364203 w 1615737"/>
                  <a:gd name="connsiteY3" fmla="*/ 565211 h 2349623"/>
                  <a:gd name="connsiteX4" fmla="*/ 1532879 w 1615737"/>
                  <a:gd name="connsiteY4" fmla="*/ 1959006 h 2349623"/>
                  <a:gd name="connsiteX5" fmla="*/ 867053 w 1615737"/>
                  <a:gd name="connsiteY5" fmla="*/ 2340745 h 2349623"/>
                  <a:gd name="connsiteX6" fmla="*/ 103573 w 1615737"/>
                  <a:gd name="connsiteY6" fmla="*/ 2012272 h 2349623"/>
                  <a:gd name="connsiteX7" fmla="*/ 245617 w 1615737"/>
                  <a:gd name="connsiteY7" fmla="*/ 547456 h 234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737" h="2349623">
                    <a:moveTo>
                      <a:pt x="245617" y="547456"/>
                    </a:moveTo>
                    <a:cubicBezTo>
                      <a:pt x="318118" y="224901"/>
                      <a:pt x="405415" y="153880"/>
                      <a:pt x="538580" y="76940"/>
                    </a:cubicBezTo>
                    <a:cubicBezTo>
                      <a:pt x="671745" y="0"/>
                      <a:pt x="907003" y="4439"/>
                      <a:pt x="1044607" y="85817"/>
                    </a:cubicBezTo>
                    <a:cubicBezTo>
                      <a:pt x="1182211" y="167195"/>
                      <a:pt x="1282824" y="253013"/>
                      <a:pt x="1364203" y="565211"/>
                    </a:cubicBezTo>
                    <a:cubicBezTo>
                      <a:pt x="1445582" y="877409"/>
                      <a:pt x="1615737" y="1663084"/>
                      <a:pt x="1532879" y="1959006"/>
                    </a:cubicBezTo>
                    <a:cubicBezTo>
                      <a:pt x="1450021" y="2254928"/>
                      <a:pt x="1105271" y="2331867"/>
                      <a:pt x="867053" y="2340745"/>
                    </a:cubicBezTo>
                    <a:cubicBezTo>
                      <a:pt x="628835" y="2349623"/>
                      <a:pt x="207146" y="2311153"/>
                      <a:pt x="103573" y="2012272"/>
                    </a:cubicBezTo>
                    <a:cubicBezTo>
                      <a:pt x="0" y="1713391"/>
                      <a:pt x="173116" y="870011"/>
                      <a:pt x="245617" y="547456"/>
                    </a:cubicBezTo>
                    <a:close/>
                  </a:path>
                </a:pathLst>
              </a:custGeom>
              <a:solidFill>
                <a:schemeClr val="accent1">
                  <a:alpha val="35000"/>
                </a:schemeClr>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 name="Sun 4"/>
              <p:cNvSpPr/>
              <p:nvPr/>
            </p:nvSpPr>
            <p:spPr bwMode="auto">
              <a:xfrm>
                <a:off x="6320902" y="2769833"/>
                <a:ext cx="640672" cy="610340"/>
              </a:xfrm>
              <a:prstGeom prst="sun">
                <a:avLst>
                  <a:gd name="adj" fmla="val 36086"/>
                </a:avLst>
              </a:prstGeom>
              <a:solidFill>
                <a:schemeClr val="accent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9" name="Straight Arrow Connector 8"/>
              <p:cNvCxnSpPr/>
              <p:nvPr/>
            </p:nvCxnSpPr>
            <p:spPr bwMode="auto">
              <a:xfrm>
                <a:off x="6631619" y="3515557"/>
                <a:ext cx="26633" cy="1171853"/>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2" name="Straight Arrow Connector 11"/>
              <p:cNvCxnSpPr/>
              <p:nvPr/>
            </p:nvCxnSpPr>
            <p:spPr bwMode="auto">
              <a:xfrm>
                <a:off x="6738151" y="3515557"/>
                <a:ext cx="399496" cy="1003177"/>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3" name="Straight Arrow Connector 12"/>
              <p:cNvCxnSpPr/>
              <p:nvPr/>
            </p:nvCxnSpPr>
            <p:spPr bwMode="auto">
              <a:xfrm flipH="1">
                <a:off x="6267636" y="3497802"/>
                <a:ext cx="248574" cy="1083076"/>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8" name="Straight Arrow Connector 17"/>
              <p:cNvCxnSpPr/>
              <p:nvPr/>
            </p:nvCxnSpPr>
            <p:spPr bwMode="auto">
              <a:xfrm flipH="1">
                <a:off x="6027940" y="3426781"/>
                <a:ext cx="381738" cy="550415"/>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22" name="Straight Arrow Connector 21"/>
              <p:cNvCxnSpPr/>
              <p:nvPr/>
            </p:nvCxnSpPr>
            <p:spPr bwMode="auto">
              <a:xfrm>
                <a:off x="6862439" y="3444536"/>
                <a:ext cx="435006" cy="585926"/>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25" name="Straight Arrow Connector 24"/>
              <p:cNvCxnSpPr/>
              <p:nvPr/>
            </p:nvCxnSpPr>
            <p:spPr bwMode="auto">
              <a:xfrm flipH="1">
                <a:off x="6072326" y="3302493"/>
                <a:ext cx="230820" cy="204187"/>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27" name="Straight Arrow Connector 26"/>
              <p:cNvCxnSpPr/>
              <p:nvPr/>
            </p:nvCxnSpPr>
            <p:spPr bwMode="auto">
              <a:xfrm>
                <a:off x="6977849" y="3284738"/>
                <a:ext cx="239697" cy="213064"/>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grpSp>
        <p:grpSp>
          <p:nvGrpSpPr>
            <p:cNvPr id="101" name="Group 100"/>
            <p:cNvGrpSpPr/>
            <p:nvPr/>
          </p:nvGrpSpPr>
          <p:grpSpPr>
            <a:xfrm>
              <a:off x="5287391" y="2471691"/>
              <a:ext cx="2929632" cy="2913356"/>
              <a:chOff x="5287391" y="2471691"/>
              <a:chExt cx="2929632" cy="2913356"/>
            </a:xfrm>
          </p:grpSpPr>
          <p:sp>
            <p:nvSpPr>
              <p:cNvPr id="29" name="Plus 28"/>
              <p:cNvSpPr/>
              <p:nvPr/>
            </p:nvSpPr>
            <p:spPr bwMode="auto">
              <a:xfrm>
                <a:off x="5299969"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33" name="Plus 32"/>
              <p:cNvSpPr/>
              <p:nvPr/>
            </p:nvSpPr>
            <p:spPr bwMode="auto">
              <a:xfrm>
                <a:off x="5848313"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34" name="Plus 33"/>
              <p:cNvSpPr/>
              <p:nvPr/>
            </p:nvSpPr>
            <p:spPr bwMode="auto">
              <a:xfrm>
                <a:off x="6396657"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35" name="Plus 34"/>
              <p:cNvSpPr/>
              <p:nvPr/>
            </p:nvSpPr>
            <p:spPr bwMode="auto">
              <a:xfrm>
                <a:off x="6945001"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36" name="Plus 35"/>
              <p:cNvSpPr/>
              <p:nvPr/>
            </p:nvSpPr>
            <p:spPr bwMode="auto">
              <a:xfrm>
                <a:off x="7493345"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37" name="Plus 36"/>
              <p:cNvSpPr/>
              <p:nvPr/>
            </p:nvSpPr>
            <p:spPr bwMode="auto">
              <a:xfrm>
                <a:off x="8041689"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39" name="Plus 38"/>
              <p:cNvSpPr/>
              <p:nvPr/>
            </p:nvSpPr>
            <p:spPr bwMode="auto">
              <a:xfrm rot="5400000">
                <a:off x="8048347" y="3017817"/>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0" name="Plus 39"/>
              <p:cNvSpPr/>
              <p:nvPr/>
            </p:nvSpPr>
            <p:spPr bwMode="auto">
              <a:xfrm rot="5400000">
                <a:off x="8048347" y="356616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1" name="Plus 40"/>
              <p:cNvSpPr/>
              <p:nvPr/>
            </p:nvSpPr>
            <p:spPr bwMode="auto">
              <a:xfrm rot="5400000">
                <a:off x="8048347" y="4114505"/>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2" name="Plus 41"/>
              <p:cNvSpPr/>
              <p:nvPr/>
            </p:nvSpPr>
            <p:spPr bwMode="auto">
              <a:xfrm rot="5400000">
                <a:off x="8048347" y="4662849"/>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3" name="Plus 42"/>
              <p:cNvSpPr/>
              <p:nvPr/>
            </p:nvSpPr>
            <p:spPr bwMode="auto">
              <a:xfrm rot="5400000">
                <a:off x="8048347" y="52111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6" name="Plus 45"/>
              <p:cNvSpPr/>
              <p:nvPr/>
            </p:nvSpPr>
            <p:spPr bwMode="auto">
              <a:xfrm rot="5400000">
                <a:off x="5296269" y="3017816"/>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7" name="Plus 46"/>
              <p:cNvSpPr/>
              <p:nvPr/>
            </p:nvSpPr>
            <p:spPr bwMode="auto">
              <a:xfrm rot="5400000">
                <a:off x="5296269" y="3566160"/>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8" name="Plus 47"/>
              <p:cNvSpPr/>
              <p:nvPr/>
            </p:nvSpPr>
            <p:spPr bwMode="auto">
              <a:xfrm rot="5400000">
                <a:off x="5296269" y="4114504"/>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9" name="Plus 48"/>
              <p:cNvSpPr/>
              <p:nvPr/>
            </p:nvSpPr>
            <p:spPr bwMode="auto">
              <a:xfrm rot="5400000">
                <a:off x="5296269" y="4662848"/>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0" name="Plus 49"/>
              <p:cNvSpPr/>
              <p:nvPr/>
            </p:nvSpPr>
            <p:spPr bwMode="auto">
              <a:xfrm rot="5400000">
                <a:off x="5296269" y="5211192"/>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5" name="Plus 54"/>
              <p:cNvSpPr/>
              <p:nvPr/>
            </p:nvSpPr>
            <p:spPr bwMode="auto">
              <a:xfrm>
                <a:off x="5849792" y="52074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6" name="Plus 55"/>
              <p:cNvSpPr/>
              <p:nvPr/>
            </p:nvSpPr>
            <p:spPr bwMode="auto">
              <a:xfrm>
                <a:off x="6398136" y="52074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7" name="Plus 56"/>
              <p:cNvSpPr/>
              <p:nvPr/>
            </p:nvSpPr>
            <p:spPr bwMode="auto">
              <a:xfrm>
                <a:off x="6946480" y="52074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8" name="Plus 57"/>
              <p:cNvSpPr/>
              <p:nvPr/>
            </p:nvSpPr>
            <p:spPr bwMode="auto">
              <a:xfrm>
                <a:off x="7494824" y="52074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62" name="Straight Connector 61"/>
              <p:cNvCxnSpPr>
                <a:stCxn id="29" idx="0"/>
                <a:endCxn id="33" idx="2"/>
              </p:cNvCxnSpPr>
              <p:nvPr/>
            </p:nvCxnSpPr>
            <p:spPr bwMode="auto">
              <a:xfrm>
                <a:off x="5438586"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64" name="Straight Connector 63"/>
              <p:cNvCxnSpPr>
                <a:stCxn id="33" idx="0"/>
                <a:endCxn id="34" idx="2"/>
              </p:cNvCxnSpPr>
              <p:nvPr/>
            </p:nvCxnSpPr>
            <p:spPr bwMode="auto">
              <a:xfrm>
                <a:off x="5986930"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66" name="Straight Connector 65"/>
              <p:cNvCxnSpPr>
                <a:stCxn id="34" idx="0"/>
                <a:endCxn id="35" idx="2"/>
              </p:cNvCxnSpPr>
              <p:nvPr/>
            </p:nvCxnSpPr>
            <p:spPr bwMode="auto">
              <a:xfrm>
                <a:off x="6535274"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68" name="Straight Connector 67"/>
              <p:cNvCxnSpPr>
                <a:stCxn id="35" idx="0"/>
                <a:endCxn id="36" idx="2"/>
              </p:cNvCxnSpPr>
              <p:nvPr/>
            </p:nvCxnSpPr>
            <p:spPr bwMode="auto">
              <a:xfrm>
                <a:off x="7083618"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70" name="Straight Connector 69"/>
              <p:cNvCxnSpPr>
                <a:stCxn id="36" idx="0"/>
                <a:endCxn id="37" idx="2"/>
              </p:cNvCxnSpPr>
              <p:nvPr/>
            </p:nvCxnSpPr>
            <p:spPr bwMode="auto">
              <a:xfrm>
                <a:off x="7631962"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72" name="Straight Connector 71"/>
              <p:cNvCxnSpPr>
                <a:stCxn id="37" idx="1"/>
                <a:endCxn id="39" idx="2"/>
              </p:cNvCxnSpPr>
              <p:nvPr/>
            </p:nvCxnSpPr>
            <p:spPr bwMode="auto">
              <a:xfrm>
                <a:off x="8121588" y="2625710"/>
                <a:ext cx="6658" cy="422166"/>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74" name="Straight Connector 73"/>
              <p:cNvCxnSpPr>
                <a:stCxn id="39" idx="0"/>
                <a:endCxn id="40" idx="2"/>
              </p:cNvCxnSpPr>
              <p:nvPr/>
            </p:nvCxnSpPr>
            <p:spPr bwMode="auto">
              <a:xfrm>
                <a:off x="8128246" y="3165312"/>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76" name="Straight Connector 75"/>
              <p:cNvCxnSpPr>
                <a:stCxn id="40" idx="0"/>
                <a:endCxn id="41" idx="2"/>
              </p:cNvCxnSpPr>
              <p:nvPr/>
            </p:nvCxnSpPr>
            <p:spPr bwMode="auto">
              <a:xfrm>
                <a:off x="8128246" y="3713656"/>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78" name="Straight Connector 77"/>
              <p:cNvCxnSpPr>
                <a:stCxn id="41" idx="0"/>
                <a:endCxn id="42" idx="2"/>
              </p:cNvCxnSpPr>
              <p:nvPr/>
            </p:nvCxnSpPr>
            <p:spPr bwMode="auto">
              <a:xfrm>
                <a:off x="8128246" y="4262000"/>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0" name="Straight Connector 79"/>
              <p:cNvCxnSpPr>
                <a:stCxn id="42" idx="0"/>
                <a:endCxn id="43" idx="2"/>
              </p:cNvCxnSpPr>
              <p:nvPr/>
            </p:nvCxnSpPr>
            <p:spPr bwMode="auto">
              <a:xfrm>
                <a:off x="8128246" y="4810344"/>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2" name="Straight Connector 81"/>
              <p:cNvCxnSpPr>
                <a:stCxn id="58" idx="0"/>
                <a:endCxn id="43" idx="1"/>
              </p:cNvCxnSpPr>
              <p:nvPr/>
            </p:nvCxnSpPr>
            <p:spPr bwMode="auto">
              <a:xfrm>
                <a:off x="7633441" y="5296270"/>
                <a:ext cx="429563" cy="370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4" name="Straight Connector 83"/>
              <p:cNvCxnSpPr>
                <a:stCxn id="57" idx="0"/>
                <a:endCxn id="58" idx="2"/>
              </p:cNvCxnSpPr>
              <p:nvPr/>
            </p:nvCxnSpPr>
            <p:spPr bwMode="auto">
              <a:xfrm>
                <a:off x="7085097" y="5296270"/>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6" name="Straight Connector 85"/>
              <p:cNvCxnSpPr>
                <a:stCxn id="56" idx="0"/>
                <a:endCxn id="57" idx="2"/>
              </p:cNvCxnSpPr>
              <p:nvPr/>
            </p:nvCxnSpPr>
            <p:spPr bwMode="auto">
              <a:xfrm>
                <a:off x="6536753" y="5296270"/>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8" name="Straight Connector 87"/>
              <p:cNvCxnSpPr>
                <a:stCxn id="55" idx="0"/>
                <a:endCxn id="56" idx="2"/>
              </p:cNvCxnSpPr>
              <p:nvPr/>
            </p:nvCxnSpPr>
            <p:spPr bwMode="auto">
              <a:xfrm>
                <a:off x="5988409" y="5296270"/>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0" name="Straight Connector 89"/>
              <p:cNvCxnSpPr>
                <a:stCxn id="50" idx="3"/>
                <a:endCxn id="55" idx="2"/>
              </p:cNvCxnSpPr>
              <p:nvPr/>
            </p:nvCxnSpPr>
            <p:spPr bwMode="auto">
              <a:xfrm flipV="1">
                <a:off x="5441410" y="5296270"/>
                <a:ext cx="429563" cy="3699"/>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2" name="Straight Connector 91"/>
              <p:cNvCxnSpPr>
                <a:stCxn id="49" idx="0"/>
                <a:endCxn id="50" idx="2"/>
              </p:cNvCxnSpPr>
              <p:nvPr/>
            </p:nvCxnSpPr>
            <p:spPr bwMode="auto">
              <a:xfrm>
                <a:off x="5376168" y="4810343"/>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4" name="Straight Connector 93"/>
              <p:cNvCxnSpPr>
                <a:stCxn id="48" idx="0"/>
                <a:endCxn id="49" idx="2"/>
              </p:cNvCxnSpPr>
              <p:nvPr/>
            </p:nvCxnSpPr>
            <p:spPr bwMode="auto">
              <a:xfrm>
                <a:off x="5376168" y="4261999"/>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6" name="Straight Connector 95"/>
              <p:cNvCxnSpPr>
                <a:stCxn id="47" idx="0"/>
                <a:endCxn id="48" idx="2"/>
              </p:cNvCxnSpPr>
              <p:nvPr/>
            </p:nvCxnSpPr>
            <p:spPr bwMode="auto">
              <a:xfrm>
                <a:off x="5376168" y="3713655"/>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8" name="Straight Connector 97"/>
              <p:cNvCxnSpPr>
                <a:stCxn id="46" idx="0"/>
                <a:endCxn id="47" idx="2"/>
              </p:cNvCxnSpPr>
              <p:nvPr/>
            </p:nvCxnSpPr>
            <p:spPr bwMode="auto">
              <a:xfrm>
                <a:off x="5376168" y="3165311"/>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100" name="Straight Connector 99"/>
              <p:cNvCxnSpPr>
                <a:stCxn id="29" idx="1"/>
                <a:endCxn id="46" idx="2"/>
              </p:cNvCxnSpPr>
              <p:nvPr/>
            </p:nvCxnSpPr>
            <p:spPr bwMode="auto">
              <a:xfrm flipH="1">
                <a:off x="5376168" y="2625710"/>
                <a:ext cx="3700" cy="422165"/>
              </a:xfrm>
              <a:prstGeom prst="line">
                <a:avLst/>
              </a:prstGeom>
              <a:solidFill>
                <a:schemeClr val="accent1"/>
              </a:solidFill>
              <a:ln w="25400" cap="flat" cmpd="sng" algn="ctr">
                <a:solidFill>
                  <a:srgbClr val="000000"/>
                </a:solidFill>
                <a:prstDash val="sysDot"/>
                <a:round/>
                <a:headEnd type="none" w="med" len="med"/>
                <a:tailEnd type="none" w="med" len="med"/>
              </a:ln>
              <a:effectLst/>
            </p:spPr>
          </p:cxnSp>
        </p:grpSp>
        <p:grpSp>
          <p:nvGrpSpPr>
            <p:cNvPr id="107" name="Group 106"/>
            <p:cNvGrpSpPr/>
            <p:nvPr/>
          </p:nvGrpSpPr>
          <p:grpSpPr>
            <a:xfrm>
              <a:off x="5442013" y="2209800"/>
              <a:ext cx="2620392" cy="312937"/>
              <a:chOff x="5442013" y="2209800"/>
              <a:chExt cx="2620392" cy="312937"/>
            </a:xfrm>
          </p:grpSpPr>
          <p:sp>
            <p:nvSpPr>
              <p:cNvPr id="102" name="Rectangle 101"/>
              <p:cNvSpPr/>
              <p:nvPr/>
            </p:nvSpPr>
            <p:spPr bwMode="auto">
              <a:xfrm>
                <a:off x="5442013" y="2354062"/>
                <a:ext cx="426128" cy="168675"/>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03" name="Rectangle 102"/>
              <p:cNvSpPr/>
              <p:nvPr/>
            </p:nvSpPr>
            <p:spPr bwMode="auto">
              <a:xfrm>
                <a:off x="7636277" y="2354062"/>
                <a:ext cx="426128" cy="168675"/>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04" name="Rectangle 103"/>
              <p:cNvSpPr/>
              <p:nvPr/>
            </p:nvSpPr>
            <p:spPr bwMode="auto">
              <a:xfrm>
                <a:off x="5990579" y="2286000"/>
                <a:ext cx="426128" cy="236737"/>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05" name="Rectangle 104"/>
              <p:cNvSpPr/>
              <p:nvPr/>
            </p:nvSpPr>
            <p:spPr bwMode="auto">
              <a:xfrm>
                <a:off x="6539145" y="2209800"/>
                <a:ext cx="426128" cy="312937"/>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06" name="Rectangle 105"/>
              <p:cNvSpPr/>
              <p:nvPr/>
            </p:nvSpPr>
            <p:spPr bwMode="auto">
              <a:xfrm>
                <a:off x="7087711" y="2286000"/>
                <a:ext cx="426128" cy="236737"/>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nvGrpSpPr>
            <p:cNvPr id="114" name="Group 113"/>
            <p:cNvGrpSpPr/>
            <p:nvPr/>
          </p:nvGrpSpPr>
          <p:grpSpPr>
            <a:xfrm>
              <a:off x="8168568" y="2620023"/>
              <a:ext cx="289632" cy="2620392"/>
              <a:chOff x="8168568" y="2620023"/>
              <a:chExt cx="289632" cy="2620392"/>
            </a:xfrm>
          </p:grpSpPr>
          <p:sp>
            <p:nvSpPr>
              <p:cNvPr id="109" name="Rectangle 108"/>
              <p:cNvSpPr/>
              <p:nvPr/>
            </p:nvSpPr>
            <p:spPr bwMode="auto">
              <a:xfrm rot="5400000">
                <a:off x="8024120" y="2764471"/>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10" name="Rectangle 109"/>
              <p:cNvSpPr/>
              <p:nvPr/>
            </p:nvSpPr>
            <p:spPr bwMode="auto">
              <a:xfrm rot="5400000">
                <a:off x="8100320" y="4882535"/>
                <a:ext cx="426128" cy="2896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11" name="Rectangle 110"/>
              <p:cNvSpPr/>
              <p:nvPr/>
            </p:nvSpPr>
            <p:spPr bwMode="auto">
              <a:xfrm rot="5400000">
                <a:off x="8024120" y="3313037"/>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12" name="Rectangle 111"/>
              <p:cNvSpPr/>
              <p:nvPr/>
            </p:nvSpPr>
            <p:spPr bwMode="auto">
              <a:xfrm rot="5400000">
                <a:off x="8024120" y="3861603"/>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13" name="Rectangle 112"/>
              <p:cNvSpPr/>
              <p:nvPr/>
            </p:nvSpPr>
            <p:spPr bwMode="auto">
              <a:xfrm rot="5400000">
                <a:off x="8062220" y="4372069"/>
                <a:ext cx="426128" cy="2134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nvGrpSpPr>
            <p:cNvPr id="115" name="Group 114"/>
            <p:cNvGrpSpPr/>
            <p:nvPr/>
          </p:nvGrpSpPr>
          <p:grpSpPr>
            <a:xfrm flipH="1">
              <a:off x="5053986" y="2630380"/>
              <a:ext cx="289632" cy="2620392"/>
              <a:chOff x="8168568" y="2620023"/>
              <a:chExt cx="289632" cy="2620392"/>
            </a:xfrm>
          </p:grpSpPr>
          <p:sp>
            <p:nvSpPr>
              <p:cNvPr id="116" name="Rectangle 115"/>
              <p:cNvSpPr/>
              <p:nvPr/>
            </p:nvSpPr>
            <p:spPr bwMode="auto">
              <a:xfrm rot="5400000">
                <a:off x="8024120" y="2764471"/>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17" name="Rectangle 116"/>
              <p:cNvSpPr/>
              <p:nvPr/>
            </p:nvSpPr>
            <p:spPr bwMode="auto">
              <a:xfrm rot="5400000">
                <a:off x="8100320" y="4882535"/>
                <a:ext cx="426128" cy="2896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18" name="Rectangle 117"/>
              <p:cNvSpPr/>
              <p:nvPr/>
            </p:nvSpPr>
            <p:spPr bwMode="auto">
              <a:xfrm rot="5400000">
                <a:off x="8024120" y="3313037"/>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19" name="Rectangle 118"/>
              <p:cNvSpPr/>
              <p:nvPr/>
            </p:nvSpPr>
            <p:spPr bwMode="auto">
              <a:xfrm rot="5400000">
                <a:off x="8024120" y="3861603"/>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20" name="Rectangle 119"/>
              <p:cNvSpPr/>
              <p:nvPr/>
            </p:nvSpPr>
            <p:spPr bwMode="auto">
              <a:xfrm rot="5400000">
                <a:off x="8062220" y="4372069"/>
                <a:ext cx="426128" cy="2134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122" name="Rectangle 121"/>
            <p:cNvSpPr/>
            <p:nvPr/>
          </p:nvSpPr>
          <p:spPr bwMode="auto">
            <a:xfrm rot="10800000">
              <a:off x="7637756" y="5345096"/>
              <a:ext cx="426128" cy="2937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23" name="Rectangle 122"/>
            <p:cNvSpPr/>
            <p:nvPr/>
          </p:nvSpPr>
          <p:spPr bwMode="auto">
            <a:xfrm rot="10800000">
              <a:off x="5443492" y="5345096"/>
              <a:ext cx="426128" cy="2937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24" name="Rectangle 123"/>
            <p:cNvSpPr/>
            <p:nvPr/>
          </p:nvSpPr>
          <p:spPr bwMode="auto">
            <a:xfrm rot="10800000">
              <a:off x="7089190" y="5345096"/>
              <a:ext cx="426128" cy="5223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25" name="Rectangle 124"/>
            <p:cNvSpPr/>
            <p:nvPr/>
          </p:nvSpPr>
          <p:spPr bwMode="auto">
            <a:xfrm rot="10800000">
              <a:off x="6540624" y="5345096"/>
              <a:ext cx="426128" cy="8271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26" name="Rectangle 125"/>
            <p:cNvSpPr/>
            <p:nvPr/>
          </p:nvSpPr>
          <p:spPr bwMode="auto">
            <a:xfrm rot="10800000">
              <a:off x="5992058" y="5345096"/>
              <a:ext cx="426128" cy="5223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Autodesk 360 Rendering?</a:t>
            </a:r>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Formalized in Bidirectional Lightcuts</a:t>
            </a:r>
            <a:endParaRPr lang="en-US" dirty="0"/>
          </a:p>
        </p:txBody>
      </p:sp>
      <p:sp>
        <p:nvSpPr>
          <p:cNvPr id="111" name="Content Placeholder 110"/>
          <p:cNvSpPr>
            <a:spLocks noGrp="1"/>
          </p:cNvSpPr>
          <p:nvPr>
            <p:ph idx="1"/>
          </p:nvPr>
        </p:nvSpPr>
        <p:spPr>
          <a:xfrm>
            <a:off x="416976" y="4751294"/>
            <a:ext cx="8266297" cy="1466150"/>
          </a:xfrm>
        </p:spPr>
        <p:txBody>
          <a:bodyPr/>
          <a:lstStyle/>
          <a:p>
            <a:pPr>
              <a:buNone/>
            </a:pPr>
            <a:r>
              <a:rPr lang="en-US" b="1" dirty="0" smtClean="0"/>
              <a:t>Bruce Walter, </a:t>
            </a:r>
            <a:r>
              <a:rPr lang="en-US" b="1" dirty="0" err="1" smtClean="0"/>
              <a:t>Pramook</a:t>
            </a:r>
            <a:r>
              <a:rPr lang="en-US" b="1" dirty="0" smtClean="0"/>
              <a:t> </a:t>
            </a:r>
            <a:r>
              <a:rPr lang="en-US" b="1" dirty="0" err="1" smtClean="0"/>
              <a:t>Khungurn</a:t>
            </a:r>
            <a:r>
              <a:rPr lang="en-US" b="1" dirty="0" smtClean="0"/>
              <a:t> and </a:t>
            </a:r>
            <a:r>
              <a:rPr lang="en-US" b="1" dirty="0" err="1" smtClean="0"/>
              <a:t>Kavita</a:t>
            </a:r>
            <a:r>
              <a:rPr lang="en-US" b="1" dirty="0" smtClean="0"/>
              <a:t> </a:t>
            </a:r>
            <a:r>
              <a:rPr lang="en-US" b="1" dirty="0" err="1" smtClean="0"/>
              <a:t>Bala</a:t>
            </a:r>
            <a:r>
              <a:rPr lang="en-US" b="1" dirty="0" smtClean="0"/>
              <a:t>, Cornell University</a:t>
            </a:r>
          </a:p>
          <a:p>
            <a:pPr>
              <a:buNone/>
            </a:pPr>
            <a:r>
              <a:rPr lang="en-US" b="1" dirty="0" smtClean="0"/>
              <a:t>Light Rays</a:t>
            </a:r>
          </a:p>
          <a:p>
            <a:pPr>
              <a:buNone/>
            </a:pPr>
            <a:r>
              <a:rPr lang="en-US" b="1" dirty="0" smtClean="0"/>
              <a:t>TUESDAY, 7 AUGUST 2:00 PM - 3:30 PM | Room 502AB</a:t>
            </a:r>
            <a:endParaRPr lang="en-US" b="1" dirty="0"/>
          </a:p>
        </p:txBody>
      </p:sp>
      <p:grpSp>
        <p:nvGrpSpPr>
          <p:cNvPr id="3" name="Group 94"/>
          <p:cNvGrpSpPr/>
          <p:nvPr/>
        </p:nvGrpSpPr>
        <p:grpSpPr>
          <a:xfrm>
            <a:off x="867607" y="1211690"/>
            <a:ext cx="3016736" cy="2790951"/>
            <a:chOff x="3366334" y="3183751"/>
            <a:chExt cx="3016736" cy="2790951"/>
          </a:xfrm>
        </p:grpSpPr>
        <p:grpSp>
          <p:nvGrpSpPr>
            <p:cNvPr id="4" name="Group 66"/>
            <p:cNvGrpSpPr/>
            <p:nvPr/>
          </p:nvGrpSpPr>
          <p:grpSpPr>
            <a:xfrm>
              <a:off x="3366334" y="3183751"/>
              <a:ext cx="3016736" cy="2478720"/>
              <a:chOff x="1271179" y="2810889"/>
              <a:chExt cx="3016736" cy="2478720"/>
            </a:xfrm>
          </p:grpSpPr>
          <p:cxnSp>
            <p:nvCxnSpPr>
              <p:cNvPr id="21" name="Straight Connector 20"/>
              <p:cNvCxnSpPr/>
              <p:nvPr/>
            </p:nvCxnSpPr>
            <p:spPr bwMode="auto">
              <a:xfrm>
                <a:off x="2006353" y="3551068"/>
                <a:ext cx="1154097" cy="1535837"/>
              </a:xfrm>
              <a:prstGeom prst="line">
                <a:avLst/>
              </a:prstGeom>
              <a:solidFill>
                <a:schemeClr val="accent1"/>
              </a:solidFill>
              <a:ln w="38100" cap="flat" cmpd="sng" algn="ctr">
                <a:solidFill>
                  <a:srgbClr val="2A97FF"/>
                </a:solidFill>
                <a:prstDash val="solid"/>
                <a:round/>
                <a:headEnd type="none" w="med" len="med"/>
                <a:tailEnd type="none" w="med" len="med"/>
              </a:ln>
              <a:effectLst/>
            </p:spPr>
          </p:cxnSp>
          <p:grpSp>
            <p:nvGrpSpPr>
              <p:cNvPr id="5" name="Group 115"/>
              <p:cNvGrpSpPr/>
              <p:nvPr/>
            </p:nvGrpSpPr>
            <p:grpSpPr>
              <a:xfrm rot="702649">
                <a:off x="1271179" y="2810889"/>
                <a:ext cx="1423937" cy="1430220"/>
                <a:chOff x="1271179" y="2810889"/>
                <a:chExt cx="1423937" cy="1430220"/>
              </a:xfrm>
            </p:grpSpPr>
            <p:sp useBgFill="1">
              <p:nvSpPr>
                <p:cNvPr id="30" name="Oval 29"/>
                <p:cNvSpPr/>
                <p:nvPr/>
              </p:nvSpPr>
              <p:spPr bwMode="auto">
                <a:xfrm>
                  <a:off x="1271179" y="2810889"/>
                  <a:ext cx="1423937" cy="1430220"/>
                </a:xfrm>
                <a:prstGeom prst="ellipse">
                  <a:avLst/>
                </a:prstGeom>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nvGrpSpPr>
                <p:cNvPr id="6" name="Group 3"/>
                <p:cNvGrpSpPr/>
                <p:nvPr/>
              </p:nvGrpSpPr>
              <p:grpSpPr>
                <a:xfrm rot="18681649">
                  <a:off x="2050722" y="3414096"/>
                  <a:ext cx="365365" cy="648735"/>
                  <a:chOff x="5430175" y="4215414"/>
                  <a:chExt cx="609600" cy="914400"/>
                </a:xfrm>
              </p:grpSpPr>
              <p:grpSp>
                <p:nvGrpSpPr>
                  <p:cNvPr id="7" name="Group 14"/>
                  <p:cNvGrpSpPr/>
                  <p:nvPr/>
                </p:nvGrpSpPr>
                <p:grpSpPr>
                  <a:xfrm>
                    <a:off x="5430175" y="4215414"/>
                    <a:ext cx="609600" cy="914400"/>
                    <a:chOff x="5410200" y="4191000"/>
                    <a:chExt cx="609600" cy="914400"/>
                  </a:xfrm>
                </p:grpSpPr>
                <p:cxnSp>
                  <p:nvCxnSpPr>
                    <p:cNvPr id="34" name="Straight Connector 33"/>
                    <p:cNvCxnSpPr/>
                    <p:nvPr/>
                  </p:nvCxnSpPr>
                  <p:spPr bwMode="auto">
                    <a:xfrm flipH="1">
                      <a:off x="54102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35" name="Straight Connector 7"/>
                    <p:cNvCxnSpPr/>
                    <p:nvPr/>
                  </p:nvCxnSpPr>
                  <p:spPr bwMode="auto">
                    <a:xfrm>
                      <a:off x="57150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
                <p:nvSpPr>
                  <p:cNvPr id="33" name="Freeform 32"/>
                  <p:cNvSpPr/>
                  <p:nvPr/>
                </p:nvSpPr>
                <p:spPr bwMode="auto">
                  <a:xfrm>
                    <a:off x="5500688" y="4924425"/>
                    <a:ext cx="471487" cy="57150"/>
                  </a:xfrm>
                  <a:custGeom>
                    <a:avLst/>
                    <a:gdLst>
                      <a:gd name="connsiteX0" fmla="*/ 0 w 471487"/>
                      <a:gd name="connsiteY0" fmla="*/ 0 h 4762"/>
                      <a:gd name="connsiteX1" fmla="*/ 233362 w 471487"/>
                      <a:gd name="connsiteY1" fmla="*/ 0 h 4762"/>
                      <a:gd name="connsiteX2" fmla="*/ 471487 w 471487"/>
                      <a:gd name="connsiteY2" fmla="*/ 0 h 4762"/>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60025"/>
                      <a:gd name="connsiteX1" fmla="*/ 5050 w 10000"/>
                      <a:gd name="connsiteY1" fmla="*/ 200021 h 260025"/>
                      <a:gd name="connsiteX2" fmla="*/ 10000 w 10000"/>
                      <a:gd name="connsiteY2" fmla="*/ 0 h 260025"/>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120013"/>
                      <a:gd name="connsiteX1" fmla="*/ 4949 w 10000"/>
                      <a:gd name="connsiteY1" fmla="*/ 120013 h 120013"/>
                      <a:gd name="connsiteX2" fmla="*/ 10000 w 10000"/>
                      <a:gd name="connsiteY2" fmla="*/ 0 h 12001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9963"/>
                      <a:gd name="connsiteX1" fmla="*/ 4949 w 10000"/>
                      <a:gd name="connsiteY1" fmla="*/ 120013 h 129963"/>
                      <a:gd name="connsiteX2" fmla="*/ 10000 w 10000"/>
                      <a:gd name="connsiteY2" fmla="*/ 0 h 12996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0013"/>
                      <a:gd name="connsiteX1" fmla="*/ 4949 w 10000"/>
                      <a:gd name="connsiteY1" fmla="*/ 120013 h 120013"/>
                      <a:gd name="connsiteX2" fmla="*/ 10000 w 10000"/>
                      <a:gd name="connsiteY2" fmla="*/ 0 h 120013"/>
                    </a:gdLst>
                    <a:ahLst/>
                    <a:cxnLst>
                      <a:cxn ang="0">
                        <a:pos x="connsiteX0" y="connsiteY0"/>
                      </a:cxn>
                      <a:cxn ang="0">
                        <a:pos x="connsiteX1" y="connsiteY1"/>
                      </a:cxn>
                      <a:cxn ang="0">
                        <a:pos x="connsiteX2" y="connsiteY2"/>
                      </a:cxn>
                    </a:cxnLst>
                    <a:rect l="l" t="t" r="r" b="b"/>
                    <a:pathLst>
                      <a:path w="10000" h="120013">
                        <a:moveTo>
                          <a:pt x="0" y="0"/>
                        </a:moveTo>
                        <a:cubicBezTo>
                          <a:pt x="1683" y="66674"/>
                          <a:pt x="2272" y="100011"/>
                          <a:pt x="4949" y="120013"/>
                        </a:cubicBezTo>
                        <a:cubicBezTo>
                          <a:pt x="7727" y="110013"/>
                          <a:pt x="8350" y="66674"/>
                          <a:pt x="10000" y="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cxnSp>
            <p:nvCxnSpPr>
              <p:cNvPr id="23" name="Straight Connector 22"/>
              <p:cNvCxnSpPr/>
              <p:nvPr/>
            </p:nvCxnSpPr>
            <p:spPr bwMode="auto">
              <a:xfrm flipH="1">
                <a:off x="2156010" y="5104661"/>
                <a:ext cx="1953828" cy="739"/>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24" name="Straight Arrow Connector 23"/>
              <p:cNvCxnSpPr/>
              <p:nvPr/>
            </p:nvCxnSpPr>
            <p:spPr bwMode="auto">
              <a:xfrm flipV="1">
                <a:off x="3136617" y="3728621"/>
                <a:ext cx="1115787" cy="1359405"/>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25" name="Straight Arrow Connector 24"/>
              <p:cNvCxnSpPr>
                <a:stCxn id="29" idx="1"/>
              </p:cNvCxnSpPr>
              <p:nvPr/>
            </p:nvCxnSpPr>
            <p:spPr bwMode="auto">
              <a:xfrm flipV="1">
                <a:off x="3151680" y="3897297"/>
                <a:ext cx="541431" cy="1174396"/>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26" name="Straight Arrow Connector 25"/>
              <p:cNvCxnSpPr>
                <a:stCxn id="29" idx="1"/>
              </p:cNvCxnSpPr>
              <p:nvPr/>
            </p:nvCxnSpPr>
            <p:spPr bwMode="auto">
              <a:xfrm flipV="1">
                <a:off x="3151680" y="4305670"/>
                <a:ext cx="1074091" cy="766023"/>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27" name="Straight Arrow Connector 26"/>
              <p:cNvCxnSpPr>
                <a:stCxn id="29" idx="1"/>
              </p:cNvCxnSpPr>
              <p:nvPr/>
            </p:nvCxnSpPr>
            <p:spPr bwMode="auto">
              <a:xfrm flipV="1">
                <a:off x="3151680" y="3746377"/>
                <a:ext cx="843271" cy="1325316"/>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28" name="Straight Arrow Connector 27"/>
              <p:cNvCxnSpPr>
                <a:stCxn id="29" idx="1"/>
              </p:cNvCxnSpPr>
              <p:nvPr/>
            </p:nvCxnSpPr>
            <p:spPr bwMode="auto">
              <a:xfrm flipV="1">
                <a:off x="3151680" y="3968318"/>
                <a:ext cx="1136235" cy="1103375"/>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sp>
            <p:nvSpPr>
              <p:cNvPr id="29" name="Freeform 6"/>
              <p:cNvSpPr/>
              <p:nvPr/>
            </p:nvSpPr>
            <p:spPr bwMode="auto">
              <a:xfrm rot="13174164">
                <a:off x="3315068" y="3416420"/>
                <a:ext cx="874452" cy="1873189"/>
              </a:xfrm>
              <a:custGeom>
                <a:avLst/>
                <a:gdLst>
                  <a:gd name="connsiteX0" fmla="*/ 109492 w 1373080"/>
                  <a:gd name="connsiteY0" fmla="*/ 830062 h 2580443"/>
                  <a:gd name="connsiteX1" fmla="*/ 242657 w 1373080"/>
                  <a:gd name="connsiteY1" fmla="*/ 235258 h 2580443"/>
                  <a:gd name="connsiteX2" fmla="*/ 677662 w 1373080"/>
                  <a:gd name="connsiteY2" fmla="*/ 102093 h 2580443"/>
                  <a:gd name="connsiteX3" fmla="*/ 1228078 w 1373080"/>
                  <a:gd name="connsiteY3" fmla="*/ 847817 h 2580443"/>
                  <a:gd name="connsiteX4" fmla="*/ 1281344 w 1373080"/>
                  <a:gd name="connsiteY4" fmla="*/ 2028548 h 2580443"/>
                  <a:gd name="connsiteX5" fmla="*/ 677662 w 1373080"/>
                  <a:gd name="connsiteY5" fmla="*/ 2445798 h 2580443"/>
                  <a:gd name="connsiteX6" fmla="*/ 91736 w 1373080"/>
                  <a:gd name="connsiteY6" fmla="*/ 2312633 h 2580443"/>
                  <a:gd name="connsiteX7" fmla="*/ 109492 w 1373080"/>
                  <a:gd name="connsiteY7" fmla="*/ 830062 h 2580443"/>
                  <a:gd name="connsiteX0" fmla="*/ 109492 w 1373080"/>
                  <a:gd name="connsiteY0" fmla="*/ 821185 h 2571566"/>
                  <a:gd name="connsiteX1" fmla="*/ 242657 w 1373080"/>
                  <a:gd name="connsiteY1" fmla="*/ 226381 h 2571566"/>
                  <a:gd name="connsiteX2" fmla="*/ 952870 w 1373080"/>
                  <a:gd name="connsiteY2" fmla="*/ 102093 h 2571566"/>
                  <a:gd name="connsiteX3" fmla="*/ 1228078 w 1373080"/>
                  <a:gd name="connsiteY3" fmla="*/ 838940 h 2571566"/>
                  <a:gd name="connsiteX4" fmla="*/ 1281344 w 1373080"/>
                  <a:gd name="connsiteY4" fmla="*/ 2019671 h 2571566"/>
                  <a:gd name="connsiteX5" fmla="*/ 677662 w 1373080"/>
                  <a:gd name="connsiteY5" fmla="*/ 2436921 h 2571566"/>
                  <a:gd name="connsiteX6" fmla="*/ 91736 w 1373080"/>
                  <a:gd name="connsiteY6" fmla="*/ 2303756 h 2571566"/>
                  <a:gd name="connsiteX7" fmla="*/ 109492 w 1373080"/>
                  <a:gd name="connsiteY7" fmla="*/ 821185 h 2571566"/>
                  <a:gd name="connsiteX0" fmla="*/ 109492 w 1373080"/>
                  <a:gd name="connsiteY0" fmla="*/ 803430 h 2553811"/>
                  <a:gd name="connsiteX1" fmla="*/ 429088 w 1373080"/>
                  <a:gd name="connsiteY1" fmla="*/ 315158 h 2553811"/>
                  <a:gd name="connsiteX2" fmla="*/ 952870 w 1373080"/>
                  <a:gd name="connsiteY2" fmla="*/ 84338 h 2553811"/>
                  <a:gd name="connsiteX3" fmla="*/ 1228078 w 1373080"/>
                  <a:gd name="connsiteY3" fmla="*/ 821185 h 2553811"/>
                  <a:gd name="connsiteX4" fmla="*/ 1281344 w 1373080"/>
                  <a:gd name="connsiteY4" fmla="*/ 2001916 h 2553811"/>
                  <a:gd name="connsiteX5" fmla="*/ 677662 w 1373080"/>
                  <a:gd name="connsiteY5" fmla="*/ 2419166 h 2553811"/>
                  <a:gd name="connsiteX6" fmla="*/ 91736 w 1373080"/>
                  <a:gd name="connsiteY6" fmla="*/ 2286001 h 2553811"/>
                  <a:gd name="connsiteX7" fmla="*/ 109492 w 1373080"/>
                  <a:gd name="connsiteY7" fmla="*/ 803430 h 2553811"/>
                  <a:gd name="connsiteX0" fmla="*/ 109492 w 1373080"/>
                  <a:gd name="connsiteY0" fmla="*/ 565212 h 2315593"/>
                  <a:gd name="connsiteX1" fmla="*/ 429088 w 1373080"/>
                  <a:gd name="connsiteY1" fmla="*/ 76940 h 2315593"/>
                  <a:gd name="connsiteX2" fmla="*/ 908482 w 1373080"/>
                  <a:gd name="connsiteY2" fmla="*/ 103573 h 2315593"/>
                  <a:gd name="connsiteX3" fmla="*/ 1228078 w 1373080"/>
                  <a:gd name="connsiteY3" fmla="*/ 582967 h 2315593"/>
                  <a:gd name="connsiteX4" fmla="*/ 1281344 w 1373080"/>
                  <a:gd name="connsiteY4" fmla="*/ 1763698 h 2315593"/>
                  <a:gd name="connsiteX5" fmla="*/ 677662 w 1373080"/>
                  <a:gd name="connsiteY5" fmla="*/ 2180948 h 2315593"/>
                  <a:gd name="connsiteX6" fmla="*/ 91736 w 1373080"/>
                  <a:gd name="connsiteY6" fmla="*/ 2047783 h 2315593"/>
                  <a:gd name="connsiteX7" fmla="*/ 109492 w 1373080"/>
                  <a:gd name="connsiteY7" fmla="*/ 565212 h 2315593"/>
                  <a:gd name="connsiteX0" fmla="*/ 109492 w 1488490"/>
                  <a:gd name="connsiteY0" fmla="*/ 565212 h 2315593"/>
                  <a:gd name="connsiteX1" fmla="*/ 429088 w 1488490"/>
                  <a:gd name="connsiteY1" fmla="*/ 76940 h 2315593"/>
                  <a:gd name="connsiteX2" fmla="*/ 908482 w 1488490"/>
                  <a:gd name="connsiteY2" fmla="*/ 103573 h 2315593"/>
                  <a:gd name="connsiteX3" fmla="*/ 1228078 w 1488490"/>
                  <a:gd name="connsiteY3" fmla="*/ 582967 h 2315593"/>
                  <a:gd name="connsiteX4" fmla="*/ 1396754 w 1488490"/>
                  <a:gd name="connsiteY4" fmla="*/ 1976762 h 2315593"/>
                  <a:gd name="connsiteX5" fmla="*/ 677662 w 1488490"/>
                  <a:gd name="connsiteY5" fmla="*/ 2180948 h 2315593"/>
                  <a:gd name="connsiteX6" fmla="*/ 91736 w 1488490"/>
                  <a:gd name="connsiteY6" fmla="*/ 2047783 h 2315593"/>
                  <a:gd name="connsiteX7" fmla="*/ 109492 w 1488490"/>
                  <a:gd name="connsiteY7" fmla="*/ 565212 h 2315593"/>
                  <a:gd name="connsiteX0" fmla="*/ 121329 w 1491449"/>
                  <a:gd name="connsiteY0" fmla="*/ 565212 h 2370338"/>
                  <a:gd name="connsiteX1" fmla="*/ 440925 w 1491449"/>
                  <a:gd name="connsiteY1" fmla="*/ 76940 h 2370338"/>
                  <a:gd name="connsiteX2" fmla="*/ 920319 w 1491449"/>
                  <a:gd name="connsiteY2" fmla="*/ 103573 h 2370338"/>
                  <a:gd name="connsiteX3" fmla="*/ 1239915 w 1491449"/>
                  <a:gd name="connsiteY3" fmla="*/ 582967 h 2370338"/>
                  <a:gd name="connsiteX4" fmla="*/ 1408591 w 1491449"/>
                  <a:gd name="connsiteY4" fmla="*/ 1976762 h 2370338"/>
                  <a:gd name="connsiteX5" fmla="*/ 742765 w 1491449"/>
                  <a:gd name="connsiteY5" fmla="*/ 2358501 h 2370338"/>
                  <a:gd name="connsiteX6" fmla="*/ 103573 w 1491449"/>
                  <a:gd name="connsiteY6" fmla="*/ 2047783 h 2370338"/>
                  <a:gd name="connsiteX7" fmla="*/ 121329 w 1491449"/>
                  <a:gd name="connsiteY7" fmla="*/ 565212 h 2370338"/>
                  <a:gd name="connsiteX0" fmla="*/ 245617 w 1615737"/>
                  <a:gd name="connsiteY0" fmla="*/ 565212 h 2367379"/>
                  <a:gd name="connsiteX1" fmla="*/ 565213 w 1615737"/>
                  <a:gd name="connsiteY1" fmla="*/ 76940 h 2367379"/>
                  <a:gd name="connsiteX2" fmla="*/ 1044607 w 1615737"/>
                  <a:gd name="connsiteY2" fmla="*/ 103573 h 2367379"/>
                  <a:gd name="connsiteX3" fmla="*/ 1364203 w 1615737"/>
                  <a:gd name="connsiteY3" fmla="*/ 582967 h 2367379"/>
                  <a:gd name="connsiteX4" fmla="*/ 1532879 w 1615737"/>
                  <a:gd name="connsiteY4" fmla="*/ 1976762 h 2367379"/>
                  <a:gd name="connsiteX5" fmla="*/ 867053 w 1615737"/>
                  <a:gd name="connsiteY5" fmla="*/ 2358501 h 2367379"/>
                  <a:gd name="connsiteX6" fmla="*/ 103573 w 1615737"/>
                  <a:gd name="connsiteY6" fmla="*/ 2030028 h 2367379"/>
                  <a:gd name="connsiteX7" fmla="*/ 245617 w 1615737"/>
                  <a:gd name="connsiteY7" fmla="*/ 565212 h 2367379"/>
                  <a:gd name="connsiteX0" fmla="*/ 245617 w 1615737"/>
                  <a:gd name="connsiteY0" fmla="*/ 538579 h 2340746"/>
                  <a:gd name="connsiteX1" fmla="*/ 529703 w 1615737"/>
                  <a:gd name="connsiteY1" fmla="*/ 94696 h 2340746"/>
                  <a:gd name="connsiteX2" fmla="*/ 1044607 w 1615737"/>
                  <a:gd name="connsiteY2" fmla="*/ 76940 h 2340746"/>
                  <a:gd name="connsiteX3" fmla="*/ 1364203 w 1615737"/>
                  <a:gd name="connsiteY3" fmla="*/ 556334 h 2340746"/>
                  <a:gd name="connsiteX4" fmla="*/ 1532879 w 1615737"/>
                  <a:gd name="connsiteY4" fmla="*/ 1950129 h 2340746"/>
                  <a:gd name="connsiteX5" fmla="*/ 867053 w 1615737"/>
                  <a:gd name="connsiteY5" fmla="*/ 2331868 h 2340746"/>
                  <a:gd name="connsiteX6" fmla="*/ 103573 w 1615737"/>
                  <a:gd name="connsiteY6" fmla="*/ 2003395 h 2340746"/>
                  <a:gd name="connsiteX7" fmla="*/ 245617 w 1615737"/>
                  <a:gd name="connsiteY7" fmla="*/ 538579 h 2340746"/>
                  <a:gd name="connsiteX0" fmla="*/ 245617 w 1615737"/>
                  <a:gd name="connsiteY0" fmla="*/ 547456 h 2349623"/>
                  <a:gd name="connsiteX1" fmla="*/ 538580 w 1615737"/>
                  <a:gd name="connsiteY1" fmla="*/ 76940 h 2349623"/>
                  <a:gd name="connsiteX2" fmla="*/ 1044607 w 1615737"/>
                  <a:gd name="connsiteY2" fmla="*/ 85817 h 2349623"/>
                  <a:gd name="connsiteX3" fmla="*/ 1364203 w 1615737"/>
                  <a:gd name="connsiteY3" fmla="*/ 565211 h 2349623"/>
                  <a:gd name="connsiteX4" fmla="*/ 1532879 w 1615737"/>
                  <a:gd name="connsiteY4" fmla="*/ 1959006 h 2349623"/>
                  <a:gd name="connsiteX5" fmla="*/ 867053 w 1615737"/>
                  <a:gd name="connsiteY5" fmla="*/ 2340745 h 2349623"/>
                  <a:gd name="connsiteX6" fmla="*/ 103573 w 1615737"/>
                  <a:gd name="connsiteY6" fmla="*/ 2012272 h 2349623"/>
                  <a:gd name="connsiteX7" fmla="*/ 245617 w 1615737"/>
                  <a:gd name="connsiteY7" fmla="*/ 547456 h 2349623"/>
                  <a:gd name="connsiteX0" fmla="*/ 245617 w 1615737"/>
                  <a:gd name="connsiteY0" fmla="*/ 578528 h 2380695"/>
                  <a:gd name="connsiteX1" fmla="*/ 538580 w 1615737"/>
                  <a:gd name="connsiteY1" fmla="*/ 108012 h 2380695"/>
                  <a:gd name="connsiteX2" fmla="*/ 964708 w 1615737"/>
                  <a:gd name="connsiteY2" fmla="*/ 81378 h 2380695"/>
                  <a:gd name="connsiteX3" fmla="*/ 1364203 w 1615737"/>
                  <a:gd name="connsiteY3" fmla="*/ 596283 h 2380695"/>
                  <a:gd name="connsiteX4" fmla="*/ 1532879 w 1615737"/>
                  <a:gd name="connsiteY4" fmla="*/ 1990078 h 2380695"/>
                  <a:gd name="connsiteX5" fmla="*/ 867053 w 1615737"/>
                  <a:gd name="connsiteY5" fmla="*/ 2371817 h 2380695"/>
                  <a:gd name="connsiteX6" fmla="*/ 103573 w 1615737"/>
                  <a:gd name="connsiteY6" fmla="*/ 2043344 h 2380695"/>
                  <a:gd name="connsiteX7" fmla="*/ 245617 w 1615737"/>
                  <a:gd name="connsiteY7" fmla="*/ 578528 h 2380695"/>
                  <a:gd name="connsiteX0" fmla="*/ 76942 w 1447062"/>
                  <a:gd name="connsiteY0" fmla="*/ 578528 h 2404368"/>
                  <a:gd name="connsiteX1" fmla="*/ 369905 w 1447062"/>
                  <a:gd name="connsiteY1" fmla="*/ 108012 h 2404368"/>
                  <a:gd name="connsiteX2" fmla="*/ 796033 w 1447062"/>
                  <a:gd name="connsiteY2" fmla="*/ 81378 h 2404368"/>
                  <a:gd name="connsiteX3" fmla="*/ 1195528 w 1447062"/>
                  <a:gd name="connsiteY3" fmla="*/ 596283 h 2404368"/>
                  <a:gd name="connsiteX4" fmla="*/ 1364204 w 1447062"/>
                  <a:gd name="connsiteY4" fmla="*/ 1990078 h 2404368"/>
                  <a:gd name="connsiteX5" fmla="*/ 698378 w 1447062"/>
                  <a:gd name="connsiteY5" fmla="*/ 2371817 h 2404368"/>
                  <a:gd name="connsiteX6" fmla="*/ 103573 w 1447062"/>
                  <a:gd name="connsiteY6" fmla="*/ 1794769 h 2404368"/>
                  <a:gd name="connsiteX7" fmla="*/ 76942 w 1447062"/>
                  <a:gd name="connsiteY7" fmla="*/ 578528 h 2404368"/>
                  <a:gd name="connsiteX0" fmla="*/ 195311 w 1423388"/>
                  <a:gd name="connsiteY0" fmla="*/ 770877 h 2410286"/>
                  <a:gd name="connsiteX1" fmla="*/ 346231 w 1423388"/>
                  <a:gd name="connsiteY1" fmla="*/ 113930 h 2410286"/>
                  <a:gd name="connsiteX2" fmla="*/ 772359 w 1423388"/>
                  <a:gd name="connsiteY2" fmla="*/ 87296 h 2410286"/>
                  <a:gd name="connsiteX3" fmla="*/ 1171854 w 1423388"/>
                  <a:gd name="connsiteY3" fmla="*/ 602201 h 2410286"/>
                  <a:gd name="connsiteX4" fmla="*/ 1340530 w 1423388"/>
                  <a:gd name="connsiteY4" fmla="*/ 1995996 h 2410286"/>
                  <a:gd name="connsiteX5" fmla="*/ 674704 w 1423388"/>
                  <a:gd name="connsiteY5" fmla="*/ 2377735 h 2410286"/>
                  <a:gd name="connsiteX6" fmla="*/ 79899 w 1423388"/>
                  <a:gd name="connsiteY6" fmla="*/ 1800687 h 2410286"/>
                  <a:gd name="connsiteX7" fmla="*/ 195311 w 1423388"/>
                  <a:gd name="connsiteY7" fmla="*/ 770877 h 2410286"/>
                  <a:gd name="connsiteX0" fmla="*/ 195311 w 1423388"/>
                  <a:gd name="connsiteY0" fmla="*/ 748684 h 2388093"/>
                  <a:gd name="connsiteX1" fmla="*/ 435007 w 1423388"/>
                  <a:gd name="connsiteY1" fmla="*/ 189391 h 2388093"/>
                  <a:gd name="connsiteX2" fmla="*/ 772359 w 1423388"/>
                  <a:gd name="connsiteY2" fmla="*/ 65103 h 2388093"/>
                  <a:gd name="connsiteX3" fmla="*/ 1171854 w 1423388"/>
                  <a:gd name="connsiteY3" fmla="*/ 580008 h 2388093"/>
                  <a:gd name="connsiteX4" fmla="*/ 1340530 w 1423388"/>
                  <a:gd name="connsiteY4" fmla="*/ 1973803 h 2388093"/>
                  <a:gd name="connsiteX5" fmla="*/ 674704 w 1423388"/>
                  <a:gd name="connsiteY5" fmla="*/ 2355542 h 2388093"/>
                  <a:gd name="connsiteX6" fmla="*/ 79899 w 1423388"/>
                  <a:gd name="connsiteY6" fmla="*/ 1778494 h 2388093"/>
                  <a:gd name="connsiteX7" fmla="*/ 195311 w 1423388"/>
                  <a:gd name="connsiteY7" fmla="*/ 748684 h 2388093"/>
                  <a:gd name="connsiteX0" fmla="*/ 195311 w 1423388"/>
                  <a:gd name="connsiteY0" fmla="*/ 748684 h 2388093"/>
                  <a:gd name="connsiteX1" fmla="*/ 435007 w 1423388"/>
                  <a:gd name="connsiteY1" fmla="*/ 189391 h 2388093"/>
                  <a:gd name="connsiteX2" fmla="*/ 816748 w 1423388"/>
                  <a:gd name="connsiteY2" fmla="*/ 65103 h 2388093"/>
                  <a:gd name="connsiteX3" fmla="*/ 1171854 w 1423388"/>
                  <a:gd name="connsiteY3" fmla="*/ 580008 h 2388093"/>
                  <a:gd name="connsiteX4" fmla="*/ 1340530 w 1423388"/>
                  <a:gd name="connsiteY4" fmla="*/ 1973803 h 2388093"/>
                  <a:gd name="connsiteX5" fmla="*/ 674704 w 1423388"/>
                  <a:gd name="connsiteY5" fmla="*/ 2355542 h 2388093"/>
                  <a:gd name="connsiteX6" fmla="*/ 79899 w 1423388"/>
                  <a:gd name="connsiteY6" fmla="*/ 1778494 h 2388093"/>
                  <a:gd name="connsiteX7" fmla="*/ 195311 w 1423388"/>
                  <a:gd name="connsiteY7" fmla="*/ 748684 h 2388093"/>
                  <a:gd name="connsiteX0" fmla="*/ 195311 w 1405633"/>
                  <a:gd name="connsiteY0" fmla="*/ 763480 h 2402889"/>
                  <a:gd name="connsiteX1" fmla="*/ 435007 w 1405633"/>
                  <a:gd name="connsiteY1" fmla="*/ 204187 h 2402889"/>
                  <a:gd name="connsiteX2" fmla="*/ 816748 w 1405633"/>
                  <a:gd name="connsiteY2" fmla="*/ 79899 h 2402889"/>
                  <a:gd name="connsiteX3" fmla="*/ 1065322 w 1405633"/>
                  <a:gd name="connsiteY3" fmla="*/ 683580 h 2402889"/>
                  <a:gd name="connsiteX4" fmla="*/ 1340530 w 1405633"/>
                  <a:gd name="connsiteY4" fmla="*/ 1988599 h 2402889"/>
                  <a:gd name="connsiteX5" fmla="*/ 674704 w 1405633"/>
                  <a:gd name="connsiteY5" fmla="*/ 2370338 h 2402889"/>
                  <a:gd name="connsiteX6" fmla="*/ 79899 w 1405633"/>
                  <a:gd name="connsiteY6" fmla="*/ 1793290 h 2402889"/>
                  <a:gd name="connsiteX7" fmla="*/ 195311 w 1405633"/>
                  <a:gd name="connsiteY7" fmla="*/ 763480 h 2402889"/>
                  <a:gd name="connsiteX0" fmla="*/ 306282 w 1383439"/>
                  <a:gd name="connsiteY0" fmla="*/ 870013 h 2402889"/>
                  <a:gd name="connsiteX1" fmla="*/ 412813 w 1383439"/>
                  <a:gd name="connsiteY1" fmla="*/ 204187 h 2402889"/>
                  <a:gd name="connsiteX2" fmla="*/ 794554 w 1383439"/>
                  <a:gd name="connsiteY2" fmla="*/ 79899 h 2402889"/>
                  <a:gd name="connsiteX3" fmla="*/ 1043128 w 1383439"/>
                  <a:gd name="connsiteY3" fmla="*/ 683580 h 2402889"/>
                  <a:gd name="connsiteX4" fmla="*/ 1318336 w 1383439"/>
                  <a:gd name="connsiteY4" fmla="*/ 1988599 h 2402889"/>
                  <a:gd name="connsiteX5" fmla="*/ 652510 w 1383439"/>
                  <a:gd name="connsiteY5" fmla="*/ 2370338 h 2402889"/>
                  <a:gd name="connsiteX6" fmla="*/ 57705 w 1383439"/>
                  <a:gd name="connsiteY6" fmla="*/ 1793290 h 2402889"/>
                  <a:gd name="connsiteX7" fmla="*/ 306282 w 1383439"/>
                  <a:gd name="connsiteY7" fmla="*/ 870013 h 2402889"/>
                  <a:gd name="connsiteX0" fmla="*/ 306282 w 1383439"/>
                  <a:gd name="connsiteY0" fmla="*/ 861135 h 2394011"/>
                  <a:gd name="connsiteX1" fmla="*/ 545978 w 1383439"/>
                  <a:gd name="connsiteY1" fmla="*/ 248575 h 2394011"/>
                  <a:gd name="connsiteX2" fmla="*/ 794554 w 1383439"/>
                  <a:gd name="connsiteY2" fmla="*/ 71021 h 2394011"/>
                  <a:gd name="connsiteX3" fmla="*/ 1043128 w 1383439"/>
                  <a:gd name="connsiteY3" fmla="*/ 674702 h 2394011"/>
                  <a:gd name="connsiteX4" fmla="*/ 1318336 w 1383439"/>
                  <a:gd name="connsiteY4" fmla="*/ 1979721 h 2394011"/>
                  <a:gd name="connsiteX5" fmla="*/ 652510 w 1383439"/>
                  <a:gd name="connsiteY5" fmla="*/ 2361460 h 2394011"/>
                  <a:gd name="connsiteX6" fmla="*/ 57705 w 1383439"/>
                  <a:gd name="connsiteY6" fmla="*/ 1784412 h 2394011"/>
                  <a:gd name="connsiteX7" fmla="*/ 306282 w 1383439"/>
                  <a:gd name="connsiteY7" fmla="*/ 861135 h 2394011"/>
                  <a:gd name="connsiteX0" fmla="*/ 306282 w 1383439"/>
                  <a:gd name="connsiteY0" fmla="*/ 643632 h 2176508"/>
                  <a:gd name="connsiteX1" fmla="*/ 545978 w 1383439"/>
                  <a:gd name="connsiteY1" fmla="*/ 31072 h 2176508"/>
                  <a:gd name="connsiteX2" fmla="*/ 1043128 w 1383439"/>
                  <a:gd name="connsiteY2" fmla="*/ 457199 h 2176508"/>
                  <a:gd name="connsiteX3" fmla="*/ 1318336 w 1383439"/>
                  <a:gd name="connsiteY3" fmla="*/ 1762218 h 2176508"/>
                  <a:gd name="connsiteX4" fmla="*/ 652510 w 1383439"/>
                  <a:gd name="connsiteY4" fmla="*/ 2143957 h 2176508"/>
                  <a:gd name="connsiteX5" fmla="*/ 57705 w 1383439"/>
                  <a:gd name="connsiteY5" fmla="*/ 1566909 h 2176508"/>
                  <a:gd name="connsiteX6" fmla="*/ 306282 w 1383439"/>
                  <a:gd name="connsiteY6" fmla="*/ 643632 h 2176508"/>
                  <a:gd name="connsiteX0" fmla="*/ 306282 w 1383439"/>
                  <a:gd name="connsiteY0" fmla="*/ 688021 h 2220897"/>
                  <a:gd name="connsiteX1" fmla="*/ 661387 w 1383439"/>
                  <a:gd name="connsiteY1" fmla="*/ 31072 h 2220897"/>
                  <a:gd name="connsiteX2" fmla="*/ 1043128 w 1383439"/>
                  <a:gd name="connsiteY2" fmla="*/ 501588 h 2220897"/>
                  <a:gd name="connsiteX3" fmla="*/ 1318336 w 1383439"/>
                  <a:gd name="connsiteY3" fmla="*/ 1806607 h 2220897"/>
                  <a:gd name="connsiteX4" fmla="*/ 652510 w 1383439"/>
                  <a:gd name="connsiteY4" fmla="*/ 2188346 h 2220897"/>
                  <a:gd name="connsiteX5" fmla="*/ 57705 w 1383439"/>
                  <a:gd name="connsiteY5" fmla="*/ 1611298 h 2220897"/>
                  <a:gd name="connsiteX6" fmla="*/ 306282 w 1383439"/>
                  <a:gd name="connsiteY6" fmla="*/ 688021 h 2220897"/>
                  <a:gd name="connsiteX0" fmla="*/ 306282 w 1383439"/>
                  <a:gd name="connsiteY0" fmla="*/ 688021 h 2220897"/>
                  <a:gd name="connsiteX1" fmla="*/ 661387 w 1383439"/>
                  <a:gd name="connsiteY1" fmla="*/ 31072 h 2220897"/>
                  <a:gd name="connsiteX2" fmla="*/ 1043128 w 1383439"/>
                  <a:gd name="connsiteY2" fmla="*/ 501588 h 2220897"/>
                  <a:gd name="connsiteX3" fmla="*/ 1318336 w 1383439"/>
                  <a:gd name="connsiteY3" fmla="*/ 1806607 h 2220897"/>
                  <a:gd name="connsiteX4" fmla="*/ 652510 w 1383439"/>
                  <a:gd name="connsiteY4" fmla="*/ 2188346 h 2220897"/>
                  <a:gd name="connsiteX5" fmla="*/ 57705 w 1383439"/>
                  <a:gd name="connsiteY5" fmla="*/ 1611298 h 2220897"/>
                  <a:gd name="connsiteX6" fmla="*/ 306282 w 1383439"/>
                  <a:gd name="connsiteY6" fmla="*/ 688021 h 2220897"/>
                  <a:gd name="connsiteX0" fmla="*/ 306282 w 1383439"/>
                  <a:gd name="connsiteY0" fmla="*/ 656949 h 2189825"/>
                  <a:gd name="connsiteX1" fmla="*/ 661387 w 1383439"/>
                  <a:gd name="connsiteY1" fmla="*/ 0 h 2189825"/>
                  <a:gd name="connsiteX2" fmla="*/ 1043128 w 1383439"/>
                  <a:gd name="connsiteY2" fmla="*/ 470516 h 2189825"/>
                  <a:gd name="connsiteX3" fmla="*/ 1318336 w 1383439"/>
                  <a:gd name="connsiteY3" fmla="*/ 1775535 h 2189825"/>
                  <a:gd name="connsiteX4" fmla="*/ 652510 w 1383439"/>
                  <a:gd name="connsiteY4" fmla="*/ 2157274 h 2189825"/>
                  <a:gd name="connsiteX5" fmla="*/ 57705 w 1383439"/>
                  <a:gd name="connsiteY5" fmla="*/ 1580226 h 2189825"/>
                  <a:gd name="connsiteX6" fmla="*/ 306282 w 1383439"/>
                  <a:gd name="connsiteY6" fmla="*/ 656949 h 2189825"/>
                  <a:gd name="connsiteX0" fmla="*/ 306282 w 1380480"/>
                  <a:gd name="connsiteY0" fmla="*/ 656949 h 2189825"/>
                  <a:gd name="connsiteX1" fmla="*/ 661387 w 1380480"/>
                  <a:gd name="connsiteY1" fmla="*/ 0 h 2189825"/>
                  <a:gd name="connsiteX2" fmla="*/ 1025373 w 1380480"/>
                  <a:gd name="connsiteY2" fmla="*/ 648070 h 2189825"/>
                  <a:gd name="connsiteX3" fmla="*/ 1318336 w 1380480"/>
                  <a:gd name="connsiteY3" fmla="*/ 1775535 h 2189825"/>
                  <a:gd name="connsiteX4" fmla="*/ 652510 w 1380480"/>
                  <a:gd name="connsiteY4" fmla="*/ 2157274 h 2189825"/>
                  <a:gd name="connsiteX5" fmla="*/ 57705 w 1380480"/>
                  <a:gd name="connsiteY5" fmla="*/ 1580226 h 2189825"/>
                  <a:gd name="connsiteX6" fmla="*/ 306282 w 1380480"/>
                  <a:gd name="connsiteY6" fmla="*/ 656949 h 2189825"/>
                  <a:gd name="connsiteX0" fmla="*/ 306282 w 1380480"/>
                  <a:gd name="connsiteY0" fmla="*/ 656949 h 2189825"/>
                  <a:gd name="connsiteX1" fmla="*/ 661387 w 1380480"/>
                  <a:gd name="connsiteY1" fmla="*/ 0 h 2189825"/>
                  <a:gd name="connsiteX2" fmla="*/ 1025373 w 1380480"/>
                  <a:gd name="connsiteY2" fmla="*/ 701336 h 2189825"/>
                  <a:gd name="connsiteX3" fmla="*/ 1318336 w 1380480"/>
                  <a:gd name="connsiteY3" fmla="*/ 1775535 h 2189825"/>
                  <a:gd name="connsiteX4" fmla="*/ 652510 w 1380480"/>
                  <a:gd name="connsiteY4" fmla="*/ 2157274 h 2189825"/>
                  <a:gd name="connsiteX5" fmla="*/ 57705 w 1380480"/>
                  <a:gd name="connsiteY5" fmla="*/ 1580226 h 2189825"/>
                  <a:gd name="connsiteX6" fmla="*/ 306282 w 1380480"/>
                  <a:gd name="connsiteY6" fmla="*/ 656949 h 2189825"/>
                  <a:gd name="connsiteX0" fmla="*/ 306282 w 1158538"/>
                  <a:gd name="connsiteY0" fmla="*/ 656949 h 2158754"/>
                  <a:gd name="connsiteX1" fmla="*/ 661387 w 1158538"/>
                  <a:gd name="connsiteY1" fmla="*/ 0 h 2158754"/>
                  <a:gd name="connsiteX2" fmla="*/ 1025373 w 1158538"/>
                  <a:gd name="connsiteY2" fmla="*/ 701336 h 2158754"/>
                  <a:gd name="connsiteX3" fmla="*/ 1096394 w 1158538"/>
                  <a:gd name="connsiteY3" fmla="*/ 1571348 h 2158754"/>
                  <a:gd name="connsiteX4" fmla="*/ 652510 w 1158538"/>
                  <a:gd name="connsiteY4" fmla="*/ 2157274 h 2158754"/>
                  <a:gd name="connsiteX5" fmla="*/ 57705 w 1158538"/>
                  <a:gd name="connsiteY5" fmla="*/ 1580226 h 2158754"/>
                  <a:gd name="connsiteX6" fmla="*/ 306282 w 1158538"/>
                  <a:gd name="connsiteY6" fmla="*/ 656949 h 2158754"/>
                  <a:gd name="connsiteX0" fmla="*/ 75462 w 927718"/>
                  <a:gd name="connsiteY0" fmla="*/ 656949 h 2170590"/>
                  <a:gd name="connsiteX1" fmla="*/ 430567 w 927718"/>
                  <a:gd name="connsiteY1" fmla="*/ 0 h 2170590"/>
                  <a:gd name="connsiteX2" fmla="*/ 794553 w 927718"/>
                  <a:gd name="connsiteY2" fmla="*/ 701336 h 2170590"/>
                  <a:gd name="connsiteX3" fmla="*/ 865574 w 927718"/>
                  <a:gd name="connsiteY3" fmla="*/ 1571348 h 2170590"/>
                  <a:gd name="connsiteX4" fmla="*/ 421690 w 927718"/>
                  <a:gd name="connsiteY4" fmla="*/ 2157274 h 2170590"/>
                  <a:gd name="connsiteX5" fmla="*/ 57705 w 927718"/>
                  <a:gd name="connsiteY5" fmla="*/ 1491450 h 2170590"/>
                  <a:gd name="connsiteX6" fmla="*/ 75462 w 927718"/>
                  <a:gd name="connsiteY6" fmla="*/ 656949 h 2170590"/>
                  <a:gd name="connsiteX0" fmla="*/ 76941 w 927717"/>
                  <a:gd name="connsiteY0" fmla="*/ 656949 h 1779973"/>
                  <a:gd name="connsiteX1" fmla="*/ 432046 w 927717"/>
                  <a:gd name="connsiteY1" fmla="*/ 0 h 1779973"/>
                  <a:gd name="connsiteX2" fmla="*/ 796032 w 927717"/>
                  <a:gd name="connsiteY2" fmla="*/ 701336 h 1779973"/>
                  <a:gd name="connsiteX3" fmla="*/ 867053 w 927717"/>
                  <a:gd name="connsiteY3" fmla="*/ 1571348 h 1779973"/>
                  <a:gd name="connsiteX4" fmla="*/ 432046 w 927717"/>
                  <a:gd name="connsiteY4" fmla="*/ 1766657 h 1779973"/>
                  <a:gd name="connsiteX5" fmla="*/ 59184 w 927717"/>
                  <a:gd name="connsiteY5" fmla="*/ 1491450 h 1779973"/>
                  <a:gd name="connsiteX6" fmla="*/ 76941 w 927717"/>
                  <a:gd name="connsiteY6" fmla="*/ 656949 h 1779973"/>
                  <a:gd name="connsiteX0" fmla="*/ 85819 w 927718"/>
                  <a:gd name="connsiteY0" fmla="*/ 656949 h 1886505"/>
                  <a:gd name="connsiteX1" fmla="*/ 440924 w 927718"/>
                  <a:gd name="connsiteY1" fmla="*/ 0 h 1886505"/>
                  <a:gd name="connsiteX2" fmla="*/ 804910 w 927718"/>
                  <a:gd name="connsiteY2" fmla="*/ 701336 h 1886505"/>
                  <a:gd name="connsiteX3" fmla="*/ 875931 w 927718"/>
                  <a:gd name="connsiteY3" fmla="*/ 1571348 h 1886505"/>
                  <a:gd name="connsiteX4" fmla="*/ 494190 w 927718"/>
                  <a:gd name="connsiteY4" fmla="*/ 1873189 h 1886505"/>
                  <a:gd name="connsiteX5" fmla="*/ 68062 w 927718"/>
                  <a:gd name="connsiteY5" fmla="*/ 1491450 h 1886505"/>
                  <a:gd name="connsiteX6" fmla="*/ 85819 w 927718"/>
                  <a:gd name="connsiteY6" fmla="*/ 656949 h 1886505"/>
                  <a:gd name="connsiteX0" fmla="*/ 85819 w 918840"/>
                  <a:gd name="connsiteY0" fmla="*/ 656949 h 1879108"/>
                  <a:gd name="connsiteX1" fmla="*/ 440924 w 918840"/>
                  <a:gd name="connsiteY1" fmla="*/ 0 h 1879108"/>
                  <a:gd name="connsiteX2" fmla="*/ 804910 w 918840"/>
                  <a:gd name="connsiteY2" fmla="*/ 701336 h 1879108"/>
                  <a:gd name="connsiteX3" fmla="*/ 867053 w 918840"/>
                  <a:gd name="connsiteY3" fmla="*/ 1455938 h 1879108"/>
                  <a:gd name="connsiteX4" fmla="*/ 494190 w 918840"/>
                  <a:gd name="connsiteY4" fmla="*/ 1873189 h 1879108"/>
                  <a:gd name="connsiteX5" fmla="*/ 68062 w 918840"/>
                  <a:gd name="connsiteY5" fmla="*/ 1491450 h 1879108"/>
                  <a:gd name="connsiteX6" fmla="*/ 85819 w 918840"/>
                  <a:gd name="connsiteY6" fmla="*/ 656949 h 1879108"/>
                  <a:gd name="connsiteX0" fmla="*/ 85819 w 917360"/>
                  <a:gd name="connsiteY0" fmla="*/ 656949 h 1879108"/>
                  <a:gd name="connsiteX1" fmla="*/ 440924 w 917360"/>
                  <a:gd name="connsiteY1" fmla="*/ 0 h 1879108"/>
                  <a:gd name="connsiteX2" fmla="*/ 796032 w 917360"/>
                  <a:gd name="connsiteY2" fmla="*/ 656948 h 1879108"/>
                  <a:gd name="connsiteX3" fmla="*/ 867053 w 917360"/>
                  <a:gd name="connsiteY3" fmla="*/ 1455938 h 1879108"/>
                  <a:gd name="connsiteX4" fmla="*/ 494190 w 917360"/>
                  <a:gd name="connsiteY4" fmla="*/ 1873189 h 1879108"/>
                  <a:gd name="connsiteX5" fmla="*/ 68062 w 917360"/>
                  <a:gd name="connsiteY5" fmla="*/ 1491450 h 1879108"/>
                  <a:gd name="connsiteX6" fmla="*/ 85819 w 917360"/>
                  <a:gd name="connsiteY6" fmla="*/ 656949 h 1879108"/>
                  <a:gd name="connsiteX0" fmla="*/ 94697 w 926238"/>
                  <a:gd name="connsiteY0" fmla="*/ 656949 h 1885026"/>
                  <a:gd name="connsiteX1" fmla="*/ 449802 w 926238"/>
                  <a:gd name="connsiteY1" fmla="*/ 0 h 1885026"/>
                  <a:gd name="connsiteX2" fmla="*/ 804910 w 926238"/>
                  <a:gd name="connsiteY2" fmla="*/ 656948 h 1885026"/>
                  <a:gd name="connsiteX3" fmla="*/ 875931 w 926238"/>
                  <a:gd name="connsiteY3" fmla="*/ 1455938 h 1885026"/>
                  <a:gd name="connsiteX4" fmla="*/ 503068 w 926238"/>
                  <a:gd name="connsiteY4" fmla="*/ 1873189 h 1885026"/>
                  <a:gd name="connsiteX5" fmla="*/ 68062 w 926238"/>
                  <a:gd name="connsiteY5" fmla="*/ 1384917 h 1885026"/>
                  <a:gd name="connsiteX6" fmla="*/ 94697 w 926238"/>
                  <a:gd name="connsiteY6" fmla="*/ 656949 h 1885026"/>
                  <a:gd name="connsiteX0" fmla="*/ 94697 w 961748"/>
                  <a:gd name="connsiteY0" fmla="*/ 656949 h 1882067"/>
                  <a:gd name="connsiteX1" fmla="*/ 449802 w 961748"/>
                  <a:gd name="connsiteY1" fmla="*/ 0 h 1882067"/>
                  <a:gd name="connsiteX2" fmla="*/ 804910 w 961748"/>
                  <a:gd name="connsiteY2" fmla="*/ 656948 h 1882067"/>
                  <a:gd name="connsiteX3" fmla="*/ 911441 w 961748"/>
                  <a:gd name="connsiteY3" fmla="*/ 1331650 h 1882067"/>
                  <a:gd name="connsiteX4" fmla="*/ 503068 w 961748"/>
                  <a:gd name="connsiteY4" fmla="*/ 1873189 h 1882067"/>
                  <a:gd name="connsiteX5" fmla="*/ 68062 w 961748"/>
                  <a:gd name="connsiteY5" fmla="*/ 1384917 h 1882067"/>
                  <a:gd name="connsiteX6" fmla="*/ 94697 w 961748"/>
                  <a:gd name="connsiteY6" fmla="*/ 656949 h 1882067"/>
                  <a:gd name="connsiteX0" fmla="*/ 94697 w 952871"/>
                  <a:gd name="connsiteY0" fmla="*/ 656949 h 1874668"/>
                  <a:gd name="connsiteX1" fmla="*/ 449802 w 952871"/>
                  <a:gd name="connsiteY1" fmla="*/ 0 h 1874668"/>
                  <a:gd name="connsiteX2" fmla="*/ 804910 w 952871"/>
                  <a:gd name="connsiteY2" fmla="*/ 656948 h 1874668"/>
                  <a:gd name="connsiteX3" fmla="*/ 902564 w 952871"/>
                  <a:gd name="connsiteY3" fmla="*/ 1393793 h 1874668"/>
                  <a:gd name="connsiteX4" fmla="*/ 503068 w 952871"/>
                  <a:gd name="connsiteY4" fmla="*/ 1873189 h 1874668"/>
                  <a:gd name="connsiteX5" fmla="*/ 68062 w 952871"/>
                  <a:gd name="connsiteY5" fmla="*/ 1384917 h 1874668"/>
                  <a:gd name="connsiteX6" fmla="*/ 94697 w 952871"/>
                  <a:gd name="connsiteY6" fmla="*/ 656949 h 1874668"/>
                  <a:gd name="connsiteX0" fmla="*/ 94697 w 926238"/>
                  <a:gd name="connsiteY0" fmla="*/ 656949 h 1874668"/>
                  <a:gd name="connsiteX1" fmla="*/ 449802 w 926238"/>
                  <a:gd name="connsiteY1" fmla="*/ 0 h 1874668"/>
                  <a:gd name="connsiteX2" fmla="*/ 804910 w 926238"/>
                  <a:gd name="connsiteY2" fmla="*/ 656948 h 1874668"/>
                  <a:gd name="connsiteX3" fmla="*/ 902564 w 926238"/>
                  <a:gd name="connsiteY3" fmla="*/ 1393793 h 1874668"/>
                  <a:gd name="connsiteX4" fmla="*/ 503068 w 926238"/>
                  <a:gd name="connsiteY4" fmla="*/ 1873189 h 1874668"/>
                  <a:gd name="connsiteX5" fmla="*/ 68062 w 926238"/>
                  <a:gd name="connsiteY5" fmla="*/ 1384917 h 1874668"/>
                  <a:gd name="connsiteX6" fmla="*/ 94697 w 926238"/>
                  <a:gd name="connsiteY6" fmla="*/ 656949 h 1874668"/>
                  <a:gd name="connsiteX0" fmla="*/ 87299 w 918840"/>
                  <a:gd name="connsiteY0" fmla="*/ 656949 h 1874668"/>
                  <a:gd name="connsiteX1" fmla="*/ 442404 w 918840"/>
                  <a:gd name="connsiteY1" fmla="*/ 0 h 1874668"/>
                  <a:gd name="connsiteX2" fmla="*/ 797512 w 918840"/>
                  <a:gd name="connsiteY2" fmla="*/ 656948 h 1874668"/>
                  <a:gd name="connsiteX3" fmla="*/ 895166 w 918840"/>
                  <a:gd name="connsiteY3" fmla="*/ 1393793 h 1874668"/>
                  <a:gd name="connsiteX4" fmla="*/ 451282 w 918840"/>
                  <a:gd name="connsiteY4" fmla="*/ 1873189 h 1874668"/>
                  <a:gd name="connsiteX5" fmla="*/ 60664 w 918840"/>
                  <a:gd name="connsiteY5" fmla="*/ 1384917 h 1874668"/>
                  <a:gd name="connsiteX6" fmla="*/ 87299 w 918840"/>
                  <a:gd name="connsiteY6" fmla="*/ 656949 h 1874668"/>
                  <a:gd name="connsiteX0" fmla="*/ 87299 w 856697"/>
                  <a:gd name="connsiteY0" fmla="*/ 656949 h 1874668"/>
                  <a:gd name="connsiteX1" fmla="*/ 442404 w 856697"/>
                  <a:gd name="connsiteY1" fmla="*/ 0 h 1874668"/>
                  <a:gd name="connsiteX2" fmla="*/ 797512 w 856697"/>
                  <a:gd name="connsiteY2" fmla="*/ 656948 h 1874668"/>
                  <a:gd name="connsiteX3" fmla="*/ 797512 w 856697"/>
                  <a:gd name="connsiteY3" fmla="*/ 1393793 h 1874668"/>
                  <a:gd name="connsiteX4" fmla="*/ 451282 w 856697"/>
                  <a:gd name="connsiteY4" fmla="*/ 1873189 h 1874668"/>
                  <a:gd name="connsiteX5" fmla="*/ 60664 w 856697"/>
                  <a:gd name="connsiteY5" fmla="*/ 1384917 h 1874668"/>
                  <a:gd name="connsiteX6" fmla="*/ 87299 w 856697"/>
                  <a:gd name="connsiteY6" fmla="*/ 656949 h 1874668"/>
                  <a:gd name="connsiteX0" fmla="*/ 87299 w 861136"/>
                  <a:gd name="connsiteY0" fmla="*/ 656949 h 1873189"/>
                  <a:gd name="connsiteX1" fmla="*/ 442404 w 861136"/>
                  <a:gd name="connsiteY1" fmla="*/ 0 h 1873189"/>
                  <a:gd name="connsiteX2" fmla="*/ 797512 w 861136"/>
                  <a:gd name="connsiteY2" fmla="*/ 656948 h 1873189"/>
                  <a:gd name="connsiteX3" fmla="*/ 824145 w 861136"/>
                  <a:gd name="connsiteY3" fmla="*/ 1384916 h 1873189"/>
                  <a:gd name="connsiteX4" fmla="*/ 451282 w 861136"/>
                  <a:gd name="connsiteY4" fmla="*/ 1873189 h 1873189"/>
                  <a:gd name="connsiteX5" fmla="*/ 60664 w 861136"/>
                  <a:gd name="connsiteY5" fmla="*/ 1384917 h 1873189"/>
                  <a:gd name="connsiteX6" fmla="*/ 87299 w 861136"/>
                  <a:gd name="connsiteY6" fmla="*/ 656949 h 1873189"/>
                  <a:gd name="connsiteX0" fmla="*/ 87299 w 874452"/>
                  <a:gd name="connsiteY0" fmla="*/ 656949 h 1873189"/>
                  <a:gd name="connsiteX1" fmla="*/ 442404 w 874452"/>
                  <a:gd name="connsiteY1" fmla="*/ 0 h 1873189"/>
                  <a:gd name="connsiteX2" fmla="*/ 797512 w 874452"/>
                  <a:gd name="connsiteY2" fmla="*/ 656948 h 1873189"/>
                  <a:gd name="connsiteX3" fmla="*/ 824145 w 874452"/>
                  <a:gd name="connsiteY3" fmla="*/ 1384916 h 1873189"/>
                  <a:gd name="connsiteX4" fmla="*/ 451282 w 874452"/>
                  <a:gd name="connsiteY4" fmla="*/ 1873189 h 1873189"/>
                  <a:gd name="connsiteX5" fmla="*/ 60664 w 874452"/>
                  <a:gd name="connsiteY5" fmla="*/ 1384917 h 1873189"/>
                  <a:gd name="connsiteX6" fmla="*/ 87299 w 874452"/>
                  <a:gd name="connsiteY6" fmla="*/ 656949 h 1873189"/>
                  <a:gd name="connsiteX0" fmla="*/ 87299 w 874452"/>
                  <a:gd name="connsiteY0" fmla="*/ 656949 h 1873189"/>
                  <a:gd name="connsiteX1" fmla="*/ 442404 w 874452"/>
                  <a:gd name="connsiteY1" fmla="*/ 0 h 1873189"/>
                  <a:gd name="connsiteX2" fmla="*/ 797512 w 874452"/>
                  <a:gd name="connsiteY2" fmla="*/ 656948 h 1873189"/>
                  <a:gd name="connsiteX3" fmla="*/ 824145 w 874452"/>
                  <a:gd name="connsiteY3" fmla="*/ 1384916 h 1873189"/>
                  <a:gd name="connsiteX4" fmla="*/ 451282 w 874452"/>
                  <a:gd name="connsiteY4" fmla="*/ 1873189 h 1873189"/>
                  <a:gd name="connsiteX5" fmla="*/ 60664 w 874452"/>
                  <a:gd name="connsiteY5" fmla="*/ 1384917 h 1873189"/>
                  <a:gd name="connsiteX6" fmla="*/ 87299 w 874452"/>
                  <a:gd name="connsiteY6" fmla="*/ 656949 h 18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452" h="1873189">
                    <a:moveTo>
                      <a:pt x="87299" y="656949"/>
                    </a:moveTo>
                    <a:cubicBezTo>
                      <a:pt x="150922" y="426130"/>
                      <a:pt x="319596" y="31072"/>
                      <a:pt x="442404" y="0"/>
                    </a:cubicBezTo>
                    <a:cubicBezTo>
                      <a:pt x="574089" y="13316"/>
                      <a:pt x="733889" y="426129"/>
                      <a:pt x="797512" y="656948"/>
                    </a:cubicBezTo>
                    <a:cubicBezTo>
                      <a:pt x="861136" y="887767"/>
                      <a:pt x="874452" y="1182209"/>
                      <a:pt x="824145" y="1384916"/>
                    </a:cubicBezTo>
                    <a:cubicBezTo>
                      <a:pt x="773838" y="1587623"/>
                      <a:pt x="578529" y="1873189"/>
                      <a:pt x="451282" y="1873189"/>
                    </a:cubicBezTo>
                    <a:cubicBezTo>
                      <a:pt x="324035" y="1873189"/>
                      <a:pt x="121328" y="1587624"/>
                      <a:pt x="60664" y="1384917"/>
                    </a:cubicBezTo>
                    <a:cubicBezTo>
                      <a:pt x="0" y="1182210"/>
                      <a:pt x="23676" y="887768"/>
                      <a:pt x="87299" y="656949"/>
                    </a:cubicBezTo>
                    <a:close/>
                  </a:path>
                </a:pathLst>
              </a:custGeom>
              <a:solidFill>
                <a:srgbClr val="2A97FF">
                  <a:alpha val="35000"/>
                </a:srgbClr>
              </a:solidFill>
              <a:ln w="2540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20" name="TextBox 19"/>
            <p:cNvSpPr txBox="1"/>
            <p:nvPr/>
          </p:nvSpPr>
          <p:spPr>
            <a:xfrm>
              <a:off x="4502460" y="5513037"/>
              <a:ext cx="1526959"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glossy</a:t>
              </a:r>
              <a:endParaRPr lang="en-US" sz="2400" b="1" dirty="0">
                <a:latin typeface="Calibri" pitchFamily="34" charset="0"/>
                <a:cs typeface="Calibri" pitchFamily="34" charset="0"/>
              </a:endParaRPr>
            </a:p>
          </p:txBody>
        </p:sp>
      </p:grpSp>
      <p:grpSp>
        <p:nvGrpSpPr>
          <p:cNvPr id="8" name="Group 35"/>
          <p:cNvGrpSpPr/>
          <p:nvPr/>
        </p:nvGrpSpPr>
        <p:grpSpPr>
          <a:xfrm>
            <a:off x="5376716" y="1248574"/>
            <a:ext cx="2539478" cy="2955873"/>
            <a:chOff x="5053986" y="2209800"/>
            <a:chExt cx="3404214" cy="3962399"/>
          </a:xfrm>
        </p:grpSpPr>
        <p:grpSp>
          <p:nvGrpSpPr>
            <p:cNvPr id="9" name="Group 27"/>
            <p:cNvGrpSpPr/>
            <p:nvPr/>
          </p:nvGrpSpPr>
          <p:grpSpPr>
            <a:xfrm>
              <a:off x="5944339" y="2753558"/>
              <a:ext cx="1615737" cy="2349623"/>
              <a:chOff x="5844464" y="2488708"/>
              <a:chExt cx="1615737" cy="2349623"/>
            </a:xfrm>
          </p:grpSpPr>
          <p:sp>
            <p:nvSpPr>
              <p:cNvPr id="102" name="Freeform 6"/>
              <p:cNvSpPr/>
              <p:nvPr/>
            </p:nvSpPr>
            <p:spPr bwMode="auto">
              <a:xfrm>
                <a:off x="5844464" y="2488708"/>
                <a:ext cx="1615737" cy="2349623"/>
              </a:xfrm>
              <a:custGeom>
                <a:avLst/>
                <a:gdLst>
                  <a:gd name="connsiteX0" fmla="*/ 109492 w 1373080"/>
                  <a:gd name="connsiteY0" fmla="*/ 830062 h 2580443"/>
                  <a:gd name="connsiteX1" fmla="*/ 242657 w 1373080"/>
                  <a:gd name="connsiteY1" fmla="*/ 235258 h 2580443"/>
                  <a:gd name="connsiteX2" fmla="*/ 677662 w 1373080"/>
                  <a:gd name="connsiteY2" fmla="*/ 102093 h 2580443"/>
                  <a:gd name="connsiteX3" fmla="*/ 1228078 w 1373080"/>
                  <a:gd name="connsiteY3" fmla="*/ 847817 h 2580443"/>
                  <a:gd name="connsiteX4" fmla="*/ 1281344 w 1373080"/>
                  <a:gd name="connsiteY4" fmla="*/ 2028548 h 2580443"/>
                  <a:gd name="connsiteX5" fmla="*/ 677662 w 1373080"/>
                  <a:gd name="connsiteY5" fmla="*/ 2445798 h 2580443"/>
                  <a:gd name="connsiteX6" fmla="*/ 91736 w 1373080"/>
                  <a:gd name="connsiteY6" fmla="*/ 2312633 h 2580443"/>
                  <a:gd name="connsiteX7" fmla="*/ 109492 w 1373080"/>
                  <a:gd name="connsiteY7" fmla="*/ 830062 h 2580443"/>
                  <a:gd name="connsiteX0" fmla="*/ 109492 w 1373080"/>
                  <a:gd name="connsiteY0" fmla="*/ 821185 h 2571566"/>
                  <a:gd name="connsiteX1" fmla="*/ 242657 w 1373080"/>
                  <a:gd name="connsiteY1" fmla="*/ 226381 h 2571566"/>
                  <a:gd name="connsiteX2" fmla="*/ 952870 w 1373080"/>
                  <a:gd name="connsiteY2" fmla="*/ 102093 h 2571566"/>
                  <a:gd name="connsiteX3" fmla="*/ 1228078 w 1373080"/>
                  <a:gd name="connsiteY3" fmla="*/ 838940 h 2571566"/>
                  <a:gd name="connsiteX4" fmla="*/ 1281344 w 1373080"/>
                  <a:gd name="connsiteY4" fmla="*/ 2019671 h 2571566"/>
                  <a:gd name="connsiteX5" fmla="*/ 677662 w 1373080"/>
                  <a:gd name="connsiteY5" fmla="*/ 2436921 h 2571566"/>
                  <a:gd name="connsiteX6" fmla="*/ 91736 w 1373080"/>
                  <a:gd name="connsiteY6" fmla="*/ 2303756 h 2571566"/>
                  <a:gd name="connsiteX7" fmla="*/ 109492 w 1373080"/>
                  <a:gd name="connsiteY7" fmla="*/ 821185 h 2571566"/>
                  <a:gd name="connsiteX0" fmla="*/ 109492 w 1373080"/>
                  <a:gd name="connsiteY0" fmla="*/ 803430 h 2553811"/>
                  <a:gd name="connsiteX1" fmla="*/ 429088 w 1373080"/>
                  <a:gd name="connsiteY1" fmla="*/ 315158 h 2553811"/>
                  <a:gd name="connsiteX2" fmla="*/ 952870 w 1373080"/>
                  <a:gd name="connsiteY2" fmla="*/ 84338 h 2553811"/>
                  <a:gd name="connsiteX3" fmla="*/ 1228078 w 1373080"/>
                  <a:gd name="connsiteY3" fmla="*/ 821185 h 2553811"/>
                  <a:gd name="connsiteX4" fmla="*/ 1281344 w 1373080"/>
                  <a:gd name="connsiteY4" fmla="*/ 2001916 h 2553811"/>
                  <a:gd name="connsiteX5" fmla="*/ 677662 w 1373080"/>
                  <a:gd name="connsiteY5" fmla="*/ 2419166 h 2553811"/>
                  <a:gd name="connsiteX6" fmla="*/ 91736 w 1373080"/>
                  <a:gd name="connsiteY6" fmla="*/ 2286001 h 2553811"/>
                  <a:gd name="connsiteX7" fmla="*/ 109492 w 1373080"/>
                  <a:gd name="connsiteY7" fmla="*/ 803430 h 2553811"/>
                  <a:gd name="connsiteX0" fmla="*/ 109492 w 1373080"/>
                  <a:gd name="connsiteY0" fmla="*/ 565212 h 2315593"/>
                  <a:gd name="connsiteX1" fmla="*/ 429088 w 1373080"/>
                  <a:gd name="connsiteY1" fmla="*/ 76940 h 2315593"/>
                  <a:gd name="connsiteX2" fmla="*/ 908482 w 1373080"/>
                  <a:gd name="connsiteY2" fmla="*/ 103573 h 2315593"/>
                  <a:gd name="connsiteX3" fmla="*/ 1228078 w 1373080"/>
                  <a:gd name="connsiteY3" fmla="*/ 582967 h 2315593"/>
                  <a:gd name="connsiteX4" fmla="*/ 1281344 w 1373080"/>
                  <a:gd name="connsiteY4" fmla="*/ 1763698 h 2315593"/>
                  <a:gd name="connsiteX5" fmla="*/ 677662 w 1373080"/>
                  <a:gd name="connsiteY5" fmla="*/ 2180948 h 2315593"/>
                  <a:gd name="connsiteX6" fmla="*/ 91736 w 1373080"/>
                  <a:gd name="connsiteY6" fmla="*/ 2047783 h 2315593"/>
                  <a:gd name="connsiteX7" fmla="*/ 109492 w 1373080"/>
                  <a:gd name="connsiteY7" fmla="*/ 565212 h 2315593"/>
                  <a:gd name="connsiteX0" fmla="*/ 109492 w 1488490"/>
                  <a:gd name="connsiteY0" fmla="*/ 565212 h 2315593"/>
                  <a:gd name="connsiteX1" fmla="*/ 429088 w 1488490"/>
                  <a:gd name="connsiteY1" fmla="*/ 76940 h 2315593"/>
                  <a:gd name="connsiteX2" fmla="*/ 908482 w 1488490"/>
                  <a:gd name="connsiteY2" fmla="*/ 103573 h 2315593"/>
                  <a:gd name="connsiteX3" fmla="*/ 1228078 w 1488490"/>
                  <a:gd name="connsiteY3" fmla="*/ 582967 h 2315593"/>
                  <a:gd name="connsiteX4" fmla="*/ 1396754 w 1488490"/>
                  <a:gd name="connsiteY4" fmla="*/ 1976762 h 2315593"/>
                  <a:gd name="connsiteX5" fmla="*/ 677662 w 1488490"/>
                  <a:gd name="connsiteY5" fmla="*/ 2180948 h 2315593"/>
                  <a:gd name="connsiteX6" fmla="*/ 91736 w 1488490"/>
                  <a:gd name="connsiteY6" fmla="*/ 2047783 h 2315593"/>
                  <a:gd name="connsiteX7" fmla="*/ 109492 w 1488490"/>
                  <a:gd name="connsiteY7" fmla="*/ 565212 h 2315593"/>
                  <a:gd name="connsiteX0" fmla="*/ 121329 w 1491449"/>
                  <a:gd name="connsiteY0" fmla="*/ 565212 h 2370338"/>
                  <a:gd name="connsiteX1" fmla="*/ 440925 w 1491449"/>
                  <a:gd name="connsiteY1" fmla="*/ 76940 h 2370338"/>
                  <a:gd name="connsiteX2" fmla="*/ 920319 w 1491449"/>
                  <a:gd name="connsiteY2" fmla="*/ 103573 h 2370338"/>
                  <a:gd name="connsiteX3" fmla="*/ 1239915 w 1491449"/>
                  <a:gd name="connsiteY3" fmla="*/ 582967 h 2370338"/>
                  <a:gd name="connsiteX4" fmla="*/ 1408591 w 1491449"/>
                  <a:gd name="connsiteY4" fmla="*/ 1976762 h 2370338"/>
                  <a:gd name="connsiteX5" fmla="*/ 742765 w 1491449"/>
                  <a:gd name="connsiteY5" fmla="*/ 2358501 h 2370338"/>
                  <a:gd name="connsiteX6" fmla="*/ 103573 w 1491449"/>
                  <a:gd name="connsiteY6" fmla="*/ 2047783 h 2370338"/>
                  <a:gd name="connsiteX7" fmla="*/ 121329 w 1491449"/>
                  <a:gd name="connsiteY7" fmla="*/ 565212 h 2370338"/>
                  <a:gd name="connsiteX0" fmla="*/ 245617 w 1615737"/>
                  <a:gd name="connsiteY0" fmla="*/ 565212 h 2367379"/>
                  <a:gd name="connsiteX1" fmla="*/ 565213 w 1615737"/>
                  <a:gd name="connsiteY1" fmla="*/ 76940 h 2367379"/>
                  <a:gd name="connsiteX2" fmla="*/ 1044607 w 1615737"/>
                  <a:gd name="connsiteY2" fmla="*/ 103573 h 2367379"/>
                  <a:gd name="connsiteX3" fmla="*/ 1364203 w 1615737"/>
                  <a:gd name="connsiteY3" fmla="*/ 582967 h 2367379"/>
                  <a:gd name="connsiteX4" fmla="*/ 1532879 w 1615737"/>
                  <a:gd name="connsiteY4" fmla="*/ 1976762 h 2367379"/>
                  <a:gd name="connsiteX5" fmla="*/ 867053 w 1615737"/>
                  <a:gd name="connsiteY5" fmla="*/ 2358501 h 2367379"/>
                  <a:gd name="connsiteX6" fmla="*/ 103573 w 1615737"/>
                  <a:gd name="connsiteY6" fmla="*/ 2030028 h 2367379"/>
                  <a:gd name="connsiteX7" fmla="*/ 245617 w 1615737"/>
                  <a:gd name="connsiteY7" fmla="*/ 565212 h 2367379"/>
                  <a:gd name="connsiteX0" fmla="*/ 245617 w 1615737"/>
                  <a:gd name="connsiteY0" fmla="*/ 538579 h 2340746"/>
                  <a:gd name="connsiteX1" fmla="*/ 529703 w 1615737"/>
                  <a:gd name="connsiteY1" fmla="*/ 94696 h 2340746"/>
                  <a:gd name="connsiteX2" fmla="*/ 1044607 w 1615737"/>
                  <a:gd name="connsiteY2" fmla="*/ 76940 h 2340746"/>
                  <a:gd name="connsiteX3" fmla="*/ 1364203 w 1615737"/>
                  <a:gd name="connsiteY3" fmla="*/ 556334 h 2340746"/>
                  <a:gd name="connsiteX4" fmla="*/ 1532879 w 1615737"/>
                  <a:gd name="connsiteY4" fmla="*/ 1950129 h 2340746"/>
                  <a:gd name="connsiteX5" fmla="*/ 867053 w 1615737"/>
                  <a:gd name="connsiteY5" fmla="*/ 2331868 h 2340746"/>
                  <a:gd name="connsiteX6" fmla="*/ 103573 w 1615737"/>
                  <a:gd name="connsiteY6" fmla="*/ 2003395 h 2340746"/>
                  <a:gd name="connsiteX7" fmla="*/ 245617 w 1615737"/>
                  <a:gd name="connsiteY7" fmla="*/ 538579 h 2340746"/>
                  <a:gd name="connsiteX0" fmla="*/ 245617 w 1615737"/>
                  <a:gd name="connsiteY0" fmla="*/ 547456 h 2349623"/>
                  <a:gd name="connsiteX1" fmla="*/ 538580 w 1615737"/>
                  <a:gd name="connsiteY1" fmla="*/ 76940 h 2349623"/>
                  <a:gd name="connsiteX2" fmla="*/ 1044607 w 1615737"/>
                  <a:gd name="connsiteY2" fmla="*/ 85817 h 2349623"/>
                  <a:gd name="connsiteX3" fmla="*/ 1364203 w 1615737"/>
                  <a:gd name="connsiteY3" fmla="*/ 565211 h 2349623"/>
                  <a:gd name="connsiteX4" fmla="*/ 1532879 w 1615737"/>
                  <a:gd name="connsiteY4" fmla="*/ 1959006 h 2349623"/>
                  <a:gd name="connsiteX5" fmla="*/ 867053 w 1615737"/>
                  <a:gd name="connsiteY5" fmla="*/ 2340745 h 2349623"/>
                  <a:gd name="connsiteX6" fmla="*/ 103573 w 1615737"/>
                  <a:gd name="connsiteY6" fmla="*/ 2012272 h 2349623"/>
                  <a:gd name="connsiteX7" fmla="*/ 245617 w 1615737"/>
                  <a:gd name="connsiteY7" fmla="*/ 547456 h 234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737" h="2349623">
                    <a:moveTo>
                      <a:pt x="245617" y="547456"/>
                    </a:moveTo>
                    <a:cubicBezTo>
                      <a:pt x="318118" y="224901"/>
                      <a:pt x="405415" y="153880"/>
                      <a:pt x="538580" y="76940"/>
                    </a:cubicBezTo>
                    <a:cubicBezTo>
                      <a:pt x="671745" y="0"/>
                      <a:pt x="907003" y="4439"/>
                      <a:pt x="1044607" y="85817"/>
                    </a:cubicBezTo>
                    <a:cubicBezTo>
                      <a:pt x="1182211" y="167195"/>
                      <a:pt x="1282824" y="253013"/>
                      <a:pt x="1364203" y="565211"/>
                    </a:cubicBezTo>
                    <a:cubicBezTo>
                      <a:pt x="1445582" y="877409"/>
                      <a:pt x="1615737" y="1663084"/>
                      <a:pt x="1532879" y="1959006"/>
                    </a:cubicBezTo>
                    <a:cubicBezTo>
                      <a:pt x="1450021" y="2254928"/>
                      <a:pt x="1105271" y="2331867"/>
                      <a:pt x="867053" y="2340745"/>
                    </a:cubicBezTo>
                    <a:cubicBezTo>
                      <a:pt x="628835" y="2349623"/>
                      <a:pt x="207146" y="2311153"/>
                      <a:pt x="103573" y="2012272"/>
                    </a:cubicBezTo>
                    <a:cubicBezTo>
                      <a:pt x="0" y="1713391"/>
                      <a:pt x="173116" y="870011"/>
                      <a:pt x="245617" y="547456"/>
                    </a:cubicBezTo>
                    <a:close/>
                  </a:path>
                </a:pathLst>
              </a:custGeom>
              <a:solidFill>
                <a:schemeClr val="accent1">
                  <a:alpha val="35000"/>
                </a:schemeClr>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03" name="Sun 4"/>
              <p:cNvSpPr/>
              <p:nvPr/>
            </p:nvSpPr>
            <p:spPr bwMode="auto">
              <a:xfrm>
                <a:off x="6320902" y="2769833"/>
                <a:ext cx="640672" cy="610340"/>
              </a:xfrm>
              <a:prstGeom prst="sun">
                <a:avLst>
                  <a:gd name="adj" fmla="val 36086"/>
                </a:avLst>
              </a:prstGeom>
              <a:solidFill>
                <a:schemeClr val="accent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104" name="Straight Arrow Connector 103"/>
              <p:cNvCxnSpPr/>
              <p:nvPr/>
            </p:nvCxnSpPr>
            <p:spPr bwMode="auto">
              <a:xfrm>
                <a:off x="6631619" y="3515557"/>
                <a:ext cx="26633" cy="1171853"/>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05" name="Straight Arrow Connector 104"/>
              <p:cNvCxnSpPr/>
              <p:nvPr/>
            </p:nvCxnSpPr>
            <p:spPr bwMode="auto">
              <a:xfrm>
                <a:off x="6738151" y="3515557"/>
                <a:ext cx="399496" cy="1003177"/>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06" name="Straight Arrow Connector 105"/>
              <p:cNvCxnSpPr/>
              <p:nvPr/>
            </p:nvCxnSpPr>
            <p:spPr bwMode="auto">
              <a:xfrm flipH="1">
                <a:off x="6267636" y="3497802"/>
                <a:ext cx="248574" cy="1083076"/>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07" name="Straight Arrow Connector 106"/>
              <p:cNvCxnSpPr/>
              <p:nvPr/>
            </p:nvCxnSpPr>
            <p:spPr bwMode="auto">
              <a:xfrm flipH="1">
                <a:off x="6027940" y="3426781"/>
                <a:ext cx="381738" cy="550415"/>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08" name="Straight Arrow Connector 107"/>
              <p:cNvCxnSpPr/>
              <p:nvPr/>
            </p:nvCxnSpPr>
            <p:spPr bwMode="auto">
              <a:xfrm>
                <a:off x="6862439" y="3444536"/>
                <a:ext cx="435006" cy="585926"/>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09" name="Straight Arrow Connector 108"/>
              <p:cNvCxnSpPr/>
              <p:nvPr/>
            </p:nvCxnSpPr>
            <p:spPr bwMode="auto">
              <a:xfrm flipH="1">
                <a:off x="6072326" y="3302493"/>
                <a:ext cx="230820" cy="204187"/>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cxnSp>
            <p:nvCxnSpPr>
              <p:cNvPr id="110" name="Straight Arrow Connector 109"/>
              <p:cNvCxnSpPr/>
              <p:nvPr/>
            </p:nvCxnSpPr>
            <p:spPr bwMode="auto">
              <a:xfrm>
                <a:off x="6977849" y="3284738"/>
                <a:ext cx="239697" cy="213064"/>
              </a:xfrm>
              <a:prstGeom prst="straightConnector1">
                <a:avLst/>
              </a:prstGeom>
              <a:solidFill>
                <a:schemeClr val="accent1"/>
              </a:solidFill>
              <a:ln w="25400" cap="flat" cmpd="sng" algn="ctr">
                <a:solidFill>
                  <a:srgbClr val="FFC000"/>
                </a:solidFill>
                <a:prstDash val="solid"/>
                <a:round/>
                <a:headEnd type="none" w="med" len="med"/>
                <a:tailEnd type="arrow"/>
              </a:ln>
              <a:effectLst/>
            </p:spPr>
          </p:cxnSp>
        </p:grpSp>
        <p:grpSp>
          <p:nvGrpSpPr>
            <p:cNvPr id="10" name="Group 100"/>
            <p:cNvGrpSpPr/>
            <p:nvPr/>
          </p:nvGrpSpPr>
          <p:grpSpPr>
            <a:xfrm>
              <a:off x="5287391" y="2471691"/>
              <a:ext cx="2929632" cy="2913356"/>
              <a:chOff x="5287391" y="2471691"/>
              <a:chExt cx="2929632" cy="2913356"/>
            </a:xfrm>
          </p:grpSpPr>
          <p:sp>
            <p:nvSpPr>
              <p:cNvPr id="62" name="Plus 61"/>
              <p:cNvSpPr/>
              <p:nvPr/>
            </p:nvSpPr>
            <p:spPr bwMode="auto">
              <a:xfrm>
                <a:off x="5299969"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3" name="Plus 62"/>
              <p:cNvSpPr/>
              <p:nvPr/>
            </p:nvSpPr>
            <p:spPr bwMode="auto">
              <a:xfrm>
                <a:off x="5848313"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4" name="Plus 63"/>
              <p:cNvSpPr/>
              <p:nvPr/>
            </p:nvSpPr>
            <p:spPr bwMode="auto">
              <a:xfrm>
                <a:off x="6396657"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5" name="Plus 64"/>
              <p:cNvSpPr/>
              <p:nvPr/>
            </p:nvSpPr>
            <p:spPr bwMode="auto">
              <a:xfrm>
                <a:off x="6945001"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6" name="Plus 65"/>
              <p:cNvSpPr/>
              <p:nvPr/>
            </p:nvSpPr>
            <p:spPr bwMode="auto">
              <a:xfrm>
                <a:off x="7493345"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7" name="Plus 66"/>
              <p:cNvSpPr/>
              <p:nvPr/>
            </p:nvSpPr>
            <p:spPr bwMode="auto">
              <a:xfrm>
                <a:off x="8041689" y="247169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8" name="Plus 67"/>
              <p:cNvSpPr/>
              <p:nvPr/>
            </p:nvSpPr>
            <p:spPr bwMode="auto">
              <a:xfrm rot="5400000">
                <a:off x="8048347" y="3017817"/>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9" name="Plus 68"/>
              <p:cNvSpPr/>
              <p:nvPr/>
            </p:nvSpPr>
            <p:spPr bwMode="auto">
              <a:xfrm rot="5400000">
                <a:off x="8048347" y="3566161"/>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0" name="Plus 69"/>
              <p:cNvSpPr/>
              <p:nvPr/>
            </p:nvSpPr>
            <p:spPr bwMode="auto">
              <a:xfrm rot="5400000">
                <a:off x="8048347" y="4114505"/>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1" name="Plus 70"/>
              <p:cNvSpPr/>
              <p:nvPr/>
            </p:nvSpPr>
            <p:spPr bwMode="auto">
              <a:xfrm rot="5400000">
                <a:off x="8048347" y="4662849"/>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2" name="Plus 71"/>
              <p:cNvSpPr/>
              <p:nvPr/>
            </p:nvSpPr>
            <p:spPr bwMode="auto">
              <a:xfrm rot="5400000">
                <a:off x="8048347" y="52111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3" name="Plus 72"/>
              <p:cNvSpPr/>
              <p:nvPr/>
            </p:nvSpPr>
            <p:spPr bwMode="auto">
              <a:xfrm rot="5400000">
                <a:off x="5296269" y="3017816"/>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4" name="Plus 73"/>
              <p:cNvSpPr/>
              <p:nvPr/>
            </p:nvSpPr>
            <p:spPr bwMode="auto">
              <a:xfrm rot="5400000">
                <a:off x="5296269" y="3566160"/>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5" name="Plus 74"/>
              <p:cNvSpPr/>
              <p:nvPr/>
            </p:nvSpPr>
            <p:spPr bwMode="auto">
              <a:xfrm rot="5400000">
                <a:off x="5296269" y="4114504"/>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6" name="Plus 75"/>
              <p:cNvSpPr/>
              <p:nvPr/>
            </p:nvSpPr>
            <p:spPr bwMode="auto">
              <a:xfrm rot="5400000">
                <a:off x="5296269" y="4662848"/>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7" name="Plus 76"/>
              <p:cNvSpPr/>
              <p:nvPr/>
            </p:nvSpPr>
            <p:spPr bwMode="auto">
              <a:xfrm rot="5400000">
                <a:off x="5296269" y="5211192"/>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8" name="Plus 77"/>
              <p:cNvSpPr/>
              <p:nvPr/>
            </p:nvSpPr>
            <p:spPr bwMode="auto">
              <a:xfrm>
                <a:off x="5849792" y="52074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9" name="Plus 78"/>
              <p:cNvSpPr/>
              <p:nvPr/>
            </p:nvSpPr>
            <p:spPr bwMode="auto">
              <a:xfrm>
                <a:off x="6398136" y="52074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80" name="Plus 79"/>
              <p:cNvSpPr/>
              <p:nvPr/>
            </p:nvSpPr>
            <p:spPr bwMode="auto">
              <a:xfrm>
                <a:off x="6946480" y="52074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81" name="Plus 80"/>
              <p:cNvSpPr/>
              <p:nvPr/>
            </p:nvSpPr>
            <p:spPr bwMode="auto">
              <a:xfrm>
                <a:off x="7494824" y="5207493"/>
                <a:ext cx="159798" cy="177554"/>
              </a:xfrm>
              <a:prstGeom prst="mathPlus">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82" name="Straight Connector 81"/>
              <p:cNvCxnSpPr>
                <a:stCxn id="62" idx="0"/>
                <a:endCxn id="63" idx="2"/>
              </p:cNvCxnSpPr>
              <p:nvPr/>
            </p:nvCxnSpPr>
            <p:spPr bwMode="auto">
              <a:xfrm>
                <a:off x="5438586"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3" name="Straight Connector 82"/>
              <p:cNvCxnSpPr>
                <a:stCxn id="63" idx="0"/>
                <a:endCxn id="64" idx="2"/>
              </p:cNvCxnSpPr>
              <p:nvPr/>
            </p:nvCxnSpPr>
            <p:spPr bwMode="auto">
              <a:xfrm>
                <a:off x="5986930"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4" name="Straight Connector 83"/>
              <p:cNvCxnSpPr>
                <a:stCxn id="64" idx="0"/>
                <a:endCxn id="65" idx="2"/>
              </p:cNvCxnSpPr>
              <p:nvPr/>
            </p:nvCxnSpPr>
            <p:spPr bwMode="auto">
              <a:xfrm>
                <a:off x="6535274"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5" name="Straight Connector 84"/>
              <p:cNvCxnSpPr>
                <a:stCxn id="65" idx="0"/>
                <a:endCxn id="66" idx="2"/>
              </p:cNvCxnSpPr>
              <p:nvPr/>
            </p:nvCxnSpPr>
            <p:spPr bwMode="auto">
              <a:xfrm>
                <a:off x="7083618"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6" name="Straight Connector 85"/>
              <p:cNvCxnSpPr>
                <a:stCxn id="66" idx="0"/>
                <a:endCxn id="67" idx="2"/>
              </p:cNvCxnSpPr>
              <p:nvPr/>
            </p:nvCxnSpPr>
            <p:spPr bwMode="auto">
              <a:xfrm>
                <a:off x="7631962" y="2560468"/>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7" name="Straight Connector 86"/>
              <p:cNvCxnSpPr>
                <a:stCxn id="67" idx="1"/>
                <a:endCxn id="68" idx="2"/>
              </p:cNvCxnSpPr>
              <p:nvPr/>
            </p:nvCxnSpPr>
            <p:spPr bwMode="auto">
              <a:xfrm>
                <a:off x="8121588" y="2625710"/>
                <a:ext cx="6658" cy="422166"/>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8" name="Straight Connector 87"/>
              <p:cNvCxnSpPr>
                <a:stCxn id="68" idx="0"/>
                <a:endCxn id="69" idx="2"/>
              </p:cNvCxnSpPr>
              <p:nvPr/>
            </p:nvCxnSpPr>
            <p:spPr bwMode="auto">
              <a:xfrm>
                <a:off x="8128246" y="3165312"/>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89" name="Straight Connector 88"/>
              <p:cNvCxnSpPr>
                <a:stCxn id="69" idx="0"/>
                <a:endCxn id="70" idx="2"/>
              </p:cNvCxnSpPr>
              <p:nvPr/>
            </p:nvCxnSpPr>
            <p:spPr bwMode="auto">
              <a:xfrm>
                <a:off x="8128246" y="3713656"/>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0" name="Straight Connector 89"/>
              <p:cNvCxnSpPr>
                <a:stCxn id="70" idx="0"/>
                <a:endCxn id="71" idx="2"/>
              </p:cNvCxnSpPr>
              <p:nvPr/>
            </p:nvCxnSpPr>
            <p:spPr bwMode="auto">
              <a:xfrm>
                <a:off x="8128246" y="4262000"/>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1" name="Straight Connector 90"/>
              <p:cNvCxnSpPr>
                <a:stCxn id="71" idx="0"/>
                <a:endCxn id="72" idx="2"/>
              </p:cNvCxnSpPr>
              <p:nvPr/>
            </p:nvCxnSpPr>
            <p:spPr bwMode="auto">
              <a:xfrm>
                <a:off x="8128246" y="4810344"/>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2" name="Straight Connector 91"/>
              <p:cNvCxnSpPr>
                <a:stCxn id="81" idx="0"/>
                <a:endCxn id="72" idx="1"/>
              </p:cNvCxnSpPr>
              <p:nvPr/>
            </p:nvCxnSpPr>
            <p:spPr bwMode="auto">
              <a:xfrm>
                <a:off x="7633441" y="5296270"/>
                <a:ext cx="429563" cy="370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3" name="Straight Connector 92"/>
              <p:cNvCxnSpPr>
                <a:stCxn id="80" idx="0"/>
                <a:endCxn id="81" idx="2"/>
              </p:cNvCxnSpPr>
              <p:nvPr/>
            </p:nvCxnSpPr>
            <p:spPr bwMode="auto">
              <a:xfrm>
                <a:off x="7085097" y="5296270"/>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4" name="Straight Connector 93"/>
              <p:cNvCxnSpPr>
                <a:stCxn id="79" idx="0"/>
                <a:endCxn id="80" idx="2"/>
              </p:cNvCxnSpPr>
              <p:nvPr/>
            </p:nvCxnSpPr>
            <p:spPr bwMode="auto">
              <a:xfrm>
                <a:off x="6536753" y="5296270"/>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5" name="Straight Connector 94"/>
              <p:cNvCxnSpPr>
                <a:stCxn id="78" idx="0"/>
                <a:endCxn id="79" idx="2"/>
              </p:cNvCxnSpPr>
              <p:nvPr/>
            </p:nvCxnSpPr>
            <p:spPr bwMode="auto">
              <a:xfrm>
                <a:off x="5988409" y="5296270"/>
                <a:ext cx="430908" cy="0"/>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6" name="Straight Connector 95"/>
              <p:cNvCxnSpPr>
                <a:stCxn id="77" idx="3"/>
                <a:endCxn id="78" idx="2"/>
              </p:cNvCxnSpPr>
              <p:nvPr/>
            </p:nvCxnSpPr>
            <p:spPr bwMode="auto">
              <a:xfrm flipV="1">
                <a:off x="5441410" y="5296270"/>
                <a:ext cx="429563" cy="3699"/>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7" name="Straight Connector 96"/>
              <p:cNvCxnSpPr>
                <a:stCxn id="76" idx="0"/>
                <a:endCxn id="77" idx="2"/>
              </p:cNvCxnSpPr>
              <p:nvPr/>
            </p:nvCxnSpPr>
            <p:spPr bwMode="auto">
              <a:xfrm>
                <a:off x="5376168" y="4810343"/>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8" name="Straight Connector 97"/>
              <p:cNvCxnSpPr>
                <a:stCxn id="75" idx="0"/>
                <a:endCxn id="76" idx="2"/>
              </p:cNvCxnSpPr>
              <p:nvPr/>
            </p:nvCxnSpPr>
            <p:spPr bwMode="auto">
              <a:xfrm>
                <a:off x="5376168" y="4261999"/>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99" name="Straight Connector 98"/>
              <p:cNvCxnSpPr>
                <a:stCxn id="74" idx="0"/>
                <a:endCxn id="75" idx="2"/>
              </p:cNvCxnSpPr>
              <p:nvPr/>
            </p:nvCxnSpPr>
            <p:spPr bwMode="auto">
              <a:xfrm>
                <a:off x="5376168" y="3713655"/>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100" name="Straight Connector 99"/>
              <p:cNvCxnSpPr>
                <a:stCxn id="73" idx="0"/>
                <a:endCxn id="74" idx="2"/>
              </p:cNvCxnSpPr>
              <p:nvPr/>
            </p:nvCxnSpPr>
            <p:spPr bwMode="auto">
              <a:xfrm>
                <a:off x="5376168" y="3165311"/>
                <a:ext cx="0" cy="430908"/>
              </a:xfrm>
              <a:prstGeom prst="line">
                <a:avLst/>
              </a:prstGeom>
              <a:solidFill>
                <a:schemeClr val="accent1"/>
              </a:solidFill>
              <a:ln w="25400" cap="flat" cmpd="sng" algn="ctr">
                <a:solidFill>
                  <a:srgbClr val="000000"/>
                </a:solidFill>
                <a:prstDash val="sysDot"/>
                <a:round/>
                <a:headEnd type="none" w="med" len="med"/>
                <a:tailEnd type="none" w="med" len="med"/>
              </a:ln>
              <a:effectLst/>
            </p:spPr>
          </p:cxnSp>
          <p:cxnSp>
            <p:nvCxnSpPr>
              <p:cNvPr id="101" name="Straight Connector 100"/>
              <p:cNvCxnSpPr>
                <a:stCxn id="62" idx="1"/>
                <a:endCxn id="73" idx="2"/>
              </p:cNvCxnSpPr>
              <p:nvPr/>
            </p:nvCxnSpPr>
            <p:spPr bwMode="auto">
              <a:xfrm flipH="1">
                <a:off x="5376168" y="2625710"/>
                <a:ext cx="3700" cy="422165"/>
              </a:xfrm>
              <a:prstGeom prst="line">
                <a:avLst/>
              </a:prstGeom>
              <a:solidFill>
                <a:schemeClr val="accent1"/>
              </a:solidFill>
              <a:ln w="25400" cap="flat" cmpd="sng" algn="ctr">
                <a:solidFill>
                  <a:srgbClr val="000000"/>
                </a:solidFill>
                <a:prstDash val="sysDot"/>
                <a:round/>
                <a:headEnd type="none" w="med" len="med"/>
                <a:tailEnd type="none" w="med" len="med"/>
              </a:ln>
              <a:effectLst/>
            </p:spPr>
          </p:cxnSp>
        </p:grpSp>
        <p:grpSp>
          <p:nvGrpSpPr>
            <p:cNvPr id="11" name="Group 106"/>
            <p:cNvGrpSpPr/>
            <p:nvPr/>
          </p:nvGrpSpPr>
          <p:grpSpPr>
            <a:xfrm>
              <a:off x="5442013" y="2209800"/>
              <a:ext cx="2620392" cy="312937"/>
              <a:chOff x="5442013" y="2209800"/>
              <a:chExt cx="2620392" cy="312937"/>
            </a:xfrm>
          </p:grpSpPr>
          <p:sp>
            <p:nvSpPr>
              <p:cNvPr id="57" name="Rectangle 56"/>
              <p:cNvSpPr/>
              <p:nvPr/>
            </p:nvSpPr>
            <p:spPr bwMode="auto">
              <a:xfrm>
                <a:off x="5442013" y="2354062"/>
                <a:ext cx="426128" cy="168675"/>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8" name="Rectangle 57"/>
              <p:cNvSpPr/>
              <p:nvPr/>
            </p:nvSpPr>
            <p:spPr bwMode="auto">
              <a:xfrm>
                <a:off x="7636277" y="2354062"/>
                <a:ext cx="426128" cy="168675"/>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9" name="Rectangle 58"/>
              <p:cNvSpPr/>
              <p:nvPr/>
            </p:nvSpPr>
            <p:spPr bwMode="auto">
              <a:xfrm>
                <a:off x="5990579" y="2286000"/>
                <a:ext cx="426128" cy="236737"/>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0" name="Rectangle 59"/>
              <p:cNvSpPr/>
              <p:nvPr/>
            </p:nvSpPr>
            <p:spPr bwMode="auto">
              <a:xfrm>
                <a:off x="6539145" y="2209800"/>
                <a:ext cx="426128" cy="312937"/>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61" name="Rectangle 60"/>
              <p:cNvSpPr/>
              <p:nvPr/>
            </p:nvSpPr>
            <p:spPr bwMode="auto">
              <a:xfrm>
                <a:off x="7087711" y="2286000"/>
                <a:ext cx="426128" cy="236737"/>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nvGrpSpPr>
            <p:cNvPr id="12" name="Group 113"/>
            <p:cNvGrpSpPr/>
            <p:nvPr/>
          </p:nvGrpSpPr>
          <p:grpSpPr>
            <a:xfrm>
              <a:off x="8168568" y="2620023"/>
              <a:ext cx="289632" cy="2620392"/>
              <a:chOff x="8168568" y="2620023"/>
              <a:chExt cx="289632" cy="2620392"/>
            </a:xfrm>
          </p:grpSpPr>
          <p:sp>
            <p:nvSpPr>
              <p:cNvPr id="52" name="Rectangle 51"/>
              <p:cNvSpPr/>
              <p:nvPr/>
            </p:nvSpPr>
            <p:spPr bwMode="auto">
              <a:xfrm rot="5400000">
                <a:off x="8024120" y="2764471"/>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3" name="Rectangle 52"/>
              <p:cNvSpPr/>
              <p:nvPr/>
            </p:nvSpPr>
            <p:spPr bwMode="auto">
              <a:xfrm rot="5400000">
                <a:off x="8100320" y="4882535"/>
                <a:ext cx="426128" cy="2896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4" name="Rectangle 53"/>
              <p:cNvSpPr/>
              <p:nvPr/>
            </p:nvSpPr>
            <p:spPr bwMode="auto">
              <a:xfrm rot="5400000">
                <a:off x="8024120" y="3313037"/>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5" name="Rectangle 54"/>
              <p:cNvSpPr/>
              <p:nvPr/>
            </p:nvSpPr>
            <p:spPr bwMode="auto">
              <a:xfrm rot="5400000">
                <a:off x="8024120" y="3861603"/>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6" name="Rectangle 55"/>
              <p:cNvSpPr/>
              <p:nvPr/>
            </p:nvSpPr>
            <p:spPr bwMode="auto">
              <a:xfrm rot="5400000">
                <a:off x="8062220" y="4372069"/>
                <a:ext cx="426128" cy="2134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nvGrpSpPr>
            <p:cNvPr id="13" name="Group 114"/>
            <p:cNvGrpSpPr/>
            <p:nvPr/>
          </p:nvGrpSpPr>
          <p:grpSpPr>
            <a:xfrm flipH="1">
              <a:off x="5053986" y="2630380"/>
              <a:ext cx="289632" cy="2620392"/>
              <a:chOff x="8168568" y="2620023"/>
              <a:chExt cx="289632" cy="2620392"/>
            </a:xfrm>
          </p:grpSpPr>
          <p:sp>
            <p:nvSpPr>
              <p:cNvPr id="47" name="Rectangle 46"/>
              <p:cNvSpPr/>
              <p:nvPr/>
            </p:nvSpPr>
            <p:spPr bwMode="auto">
              <a:xfrm rot="5400000">
                <a:off x="8024120" y="2764471"/>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8" name="Rectangle 47"/>
              <p:cNvSpPr/>
              <p:nvPr/>
            </p:nvSpPr>
            <p:spPr bwMode="auto">
              <a:xfrm rot="5400000">
                <a:off x="8100320" y="4882535"/>
                <a:ext cx="426128" cy="2896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9" name="Rectangle 48"/>
              <p:cNvSpPr/>
              <p:nvPr/>
            </p:nvSpPr>
            <p:spPr bwMode="auto">
              <a:xfrm rot="5400000">
                <a:off x="8024120" y="3313037"/>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0" name="Rectangle 49"/>
              <p:cNvSpPr/>
              <p:nvPr/>
            </p:nvSpPr>
            <p:spPr bwMode="auto">
              <a:xfrm rot="5400000">
                <a:off x="8024120" y="3861603"/>
                <a:ext cx="426128" cy="1372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1" name="Rectangle 50"/>
              <p:cNvSpPr/>
              <p:nvPr/>
            </p:nvSpPr>
            <p:spPr bwMode="auto">
              <a:xfrm rot="5400000">
                <a:off x="8062220" y="4372069"/>
                <a:ext cx="426128" cy="213432"/>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42" name="Rectangle 41"/>
            <p:cNvSpPr/>
            <p:nvPr/>
          </p:nvSpPr>
          <p:spPr bwMode="auto">
            <a:xfrm rot="10800000">
              <a:off x="7637756" y="5345096"/>
              <a:ext cx="426128" cy="2937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3" name="Rectangle 42"/>
            <p:cNvSpPr/>
            <p:nvPr/>
          </p:nvSpPr>
          <p:spPr bwMode="auto">
            <a:xfrm rot="10800000">
              <a:off x="5443492" y="5345096"/>
              <a:ext cx="426128" cy="2937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4" name="Rectangle 43"/>
            <p:cNvSpPr/>
            <p:nvPr/>
          </p:nvSpPr>
          <p:spPr bwMode="auto">
            <a:xfrm rot="10800000">
              <a:off x="7089190" y="5345096"/>
              <a:ext cx="426128" cy="5223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5" name="Rectangle 44"/>
            <p:cNvSpPr/>
            <p:nvPr/>
          </p:nvSpPr>
          <p:spPr bwMode="auto">
            <a:xfrm rot="10800000">
              <a:off x="6540624" y="5345096"/>
              <a:ext cx="426128" cy="8271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6" name="Rectangle 45"/>
            <p:cNvSpPr/>
            <p:nvPr/>
          </p:nvSpPr>
          <p:spPr bwMode="auto">
            <a:xfrm rot="10800000">
              <a:off x="5992058" y="5345096"/>
              <a:ext cx="426128" cy="522303"/>
            </a:xfrm>
            <a:prstGeom prst="rect">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pic>
        <p:nvPicPr>
          <p:cNvPr id="5" name="Picture 4" descr="Best_Neon_286.png"/>
          <p:cNvPicPr>
            <a:picLocks noChangeAspect="1"/>
          </p:cNvPicPr>
          <p:nvPr/>
        </p:nvPicPr>
        <p:blipFill>
          <a:blip r:embed="rId3" cstate="print">
            <a:grayscl/>
          </a:blip>
          <a:stretch>
            <a:fillRect/>
          </a:stretch>
        </p:blipFill>
        <p:spPr>
          <a:xfrm>
            <a:off x="760301" y="2317882"/>
            <a:ext cx="2911877" cy="2034469"/>
          </a:xfrm>
          <a:prstGeom prst="rect">
            <a:avLst/>
          </a:prstGeom>
          <a:ln>
            <a:noFill/>
          </a:ln>
          <a:effectLst>
            <a:softEdge rad="112500"/>
          </a:effectLst>
        </p:spPr>
      </p:pic>
      <p:sp>
        <p:nvSpPr>
          <p:cNvPr id="6" name="TextBox 5"/>
          <p:cNvSpPr txBox="1"/>
          <p:nvPr/>
        </p:nvSpPr>
        <p:spPr>
          <a:xfrm>
            <a:off x="764686" y="4367866"/>
            <a:ext cx="2903106" cy="523220"/>
          </a:xfrm>
          <a:prstGeom prst="rect">
            <a:avLst/>
          </a:prstGeom>
          <a:noFill/>
        </p:spPr>
        <p:txBody>
          <a:bodyPr wrap="square" rtlCol="0">
            <a:spAutoFit/>
          </a:bodyPr>
          <a:lstStyle/>
          <a:p>
            <a:pPr algn="ctr"/>
            <a:r>
              <a:rPr lang="en-US" sz="2800" b="1" dirty="0" smtClean="0">
                <a:solidFill>
                  <a:srgbClr val="6D6D6D"/>
                </a:solidFill>
                <a:latin typeface="Calibri" pitchFamily="34" charset="0"/>
                <a:cs typeface="Calibri" pitchFamily="34" charset="0"/>
              </a:rPr>
              <a:t>Our Algorithm</a:t>
            </a:r>
            <a:endParaRPr lang="en-US" sz="2800" b="1" dirty="0">
              <a:solidFill>
                <a:srgbClr val="6D6D6D"/>
              </a:solidFill>
              <a:latin typeface="Calibri" pitchFamily="34" charset="0"/>
              <a:cs typeface="Calibri" pitchFamily="34" charset="0"/>
            </a:endParaRPr>
          </a:p>
        </p:txBody>
      </p:sp>
      <p:pic>
        <p:nvPicPr>
          <p:cNvPr id="25" name="Picture 24" descr="RevitButtonPress.png"/>
          <p:cNvPicPr>
            <a:picLocks noChangeAspect="1"/>
          </p:cNvPicPr>
          <p:nvPr/>
        </p:nvPicPr>
        <p:blipFill>
          <a:blip r:embed="rId4" cstate="print">
            <a:grayscl/>
          </a:blip>
          <a:srcRect l="16647" r="17628" b="13113"/>
          <a:stretch>
            <a:fillRect/>
          </a:stretch>
        </p:blipFill>
        <p:spPr>
          <a:xfrm>
            <a:off x="2410926" y="2063424"/>
            <a:ext cx="1388718" cy="1075762"/>
          </a:xfrm>
          <a:prstGeom prst="rect">
            <a:avLst/>
          </a:prstGeom>
          <a:ln>
            <a:noFill/>
          </a:ln>
          <a:effectLst>
            <a:softEdge rad="112500"/>
          </a:effectLst>
        </p:spPr>
      </p:pic>
      <p:pic>
        <p:nvPicPr>
          <p:cNvPr id="20" name="Picture 19" descr="AdvancedSample_Section.png"/>
          <p:cNvPicPr>
            <a:picLocks noChangeAspect="1"/>
          </p:cNvPicPr>
          <p:nvPr/>
        </p:nvPicPr>
        <p:blipFill>
          <a:blip r:embed="rId5" cstate="print">
            <a:lum bright="100000" contrast="-100000"/>
          </a:blip>
          <a:stretch>
            <a:fillRect/>
          </a:stretch>
        </p:blipFill>
        <p:spPr>
          <a:xfrm>
            <a:off x="4673904" y="2325947"/>
            <a:ext cx="3165080" cy="1009605"/>
          </a:xfrm>
          <a:prstGeom prst="rect">
            <a:avLst/>
          </a:prstGeom>
        </p:spPr>
      </p:pic>
      <p:pic>
        <p:nvPicPr>
          <p:cNvPr id="23" name="Picture 22" descr="my_advanced_sample_project.rvt_2012-May-20-211538-000_Hallway_All.png"/>
          <p:cNvPicPr>
            <a:picLocks noChangeAspect="1"/>
          </p:cNvPicPr>
          <p:nvPr/>
        </p:nvPicPr>
        <p:blipFill>
          <a:blip r:embed="rId6" cstate="print"/>
          <a:stretch>
            <a:fillRect/>
          </a:stretch>
        </p:blipFill>
        <p:spPr>
          <a:xfrm>
            <a:off x="6322343" y="2094762"/>
            <a:ext cx="2209097" cy="1374058"/>
          </a:xfrm>
          <a:prstGeom prst="rect">
            <a:avLst/>
          </a:prstGeom>
          <a:ln>
            <a:noFill/>
          </a:ln>
          <a:effectLst>
            <a:softEdge rad="112500"/>
          </a:effectLst>
        </p:spPr>
      </p:pic>
      <p:graphicFrame>
        <p:nvGraphicFramePr>
          <p:cNvPr id="22" name="Content Placeholder 3"/>
          <p:cNvGraphicFramePr>
            <a:graphicFrameLocks noGrp="1"/>
          </p:cNvGraphicFramePr>
          <p:nvPr>
            <p:ph idx="4294967295"/>
          </p:nvPr>
        </p:nvGraphicFramePr>
        <p:xfrm>
          <a:off x="5211456" y="2520180"/>
          <a:ext cx="3133483" cy="1785490"/>
        </p:xfrm>
        <a:graphic>
          <a:graphicData uri="http://schemas.openxmlformats.org/drawingml/2006/chart">
            <c:chart xmlns:c="http://schemas.openxmlformats.org/drawingml/2006/chart" xmlns:r="http://schemas.openxmlformats.org/officeDocument/2006/relationships" r:id="rId7"/>
          </a:graphicData>
        </a:graphic>
      </p:graphicFrame>
      <p:sp>
        <p:nvSpPr>
          <p:cNvPr id="24" name="TextBox 23"/>
          <p:cNvSpPr txBox="1"/>
          <p:nvPr/>
        </p:nvSpPr>
        <p:spPr>
          <a:xfrm>
            <a:off x="5196122" y="4378220"/>
            <a:ext cx="2903106" cy="954107"/>
          </a:xfrm>
          <a:prstGeom prst="rect">
            <a:avLst/>
          </a:prstGeom>
          <a:noFill/>
        </p:spPr>
        <p:txBody>
          <a:bodyPr wrap="square" rtlCol="0">
            <a:spAutoFit/>
          </a:bodyPr>
          <a:lstStyle/>
          <a:p>
            <a:pPr algn="ctr"/>
            <a:r>
              <a:rPr lang="en-US" sz="2800" b="1" dirty="0" smtClean="0">
                <a:latin typeface="Calibri" pitchFamily="34" charset="0"/>
                <a:cs typeface="Calibri" pitchFamily="34" charset="0"/>
              </a:rPr>
              <a:t>Advantages of Many Lights</a:t>
            </a:r>
            <a:endParaRPr lang="en-US" sz="2800" b="1"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Many-Lights algorithms</a:t>
            </a:r>
            <a:endParaRPr lang="en-US" dirty="0"/>
          </a:p>
        </p:txBody>
      </p:sp>
      <p:sp>
        <p:nvSpPr>
          <p:cNvPr id="5" name="Content Placeholder 4"/>
          <p:cNvSpPr>
            <a:spLocks noGrp="1"/>
          </p:cNvSpPr>
          <p:nvPr>
            <p:ph idx="1"/>
          </p:nvPr>
        </p:nvSpPr>
        <p:spPr>
          <a:xfrm>
            <a:off x="408011" y="1929864"/>
            <a:ext cx="8266297" cy="3090372"/>
          </a:xfrm>
        </p:spPr>
        <p:txBody>
          <a:bodyPr/>
          <a:lstStyle/>
          <a:p>
            <a:pPr marL="742950" indent="-742950">
              <a:buFont typeface="+mj-lt"/>
              <a:buAutoNum type="arabicPeriod"/>
            </a:pPr>
            <a:r>
              <a:rPr lang="en-US" sz="3600" dirty="0" smtClean="0"/>
              <a:t>Performance</a:t>
            </a:r>
          </a:p>
          <a:p>
            <a:pPr marL="742950" indent="-742950">
              <a:buFont typeface="+mj-lt"/>
              <a:buAutoNum type="arabicPeriod"/>
            </a:pPr>
            <a:r>
              <a:rPr lang="en-US" sz="3600" dirty="0" smtClean="0"/>
              <a:t>Robust to design size models</a:t>
            </a:r>
          </a:p>
          <a:p>
            <a:pPr marL="742950" indent="-742950">
              <a:buFont typeface="+mj-lt"/>
              <a:buAutoNum type="arabicPeriod"/>
            </a:pPr>
            <a:r>
              <a:rPr lang="en-US" sz="3600" dirty="0" smtClean="0"/>
              <a:t>Automatic render setup</a:t>
            </a:r>
          </a:p>
          <a:p>
            <a:pPr marL="742950" indent="-742950">
              <a:buFont typeface="+mj-lt"/>
              <a:buAutoNum type="arabicPeriod"/>
            </a:pPr>
            <a:r>
              <a:rPr lang="en-US" sz="3600" dirty="0" smtClean="0"/>
              <a:t>Predictable cost</a:t>
            </a:r>
          </a:p>
          <a:p>
            <a:pPr marL="742950" indent="-742950">
              <a:buFont typeface="+mj-lt"/>
              <a:buAutoNum type="arabicPeriod"/>
            </a:pPr>
            <a:r>
              <a:rPr lang="en-US" sz="3600" dirty="0" smtClean="0"/>
              <a:t>High quality preview</a:t>
            </a:r>
          </a:p>
          <a:p>
            <a:pPr marL="742950" indent="-742950">
              <a:buFont typeface="+mj-lt"/>
              <a:buAutoNum type="arabicPeriod"/>
            </a:pPr>
            <a:endParaRPr lang="en-US" sz="3200"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t_64_08_04.png"/>
          <p:cNvPicPr>
            <a:picLocks noChangeAspect="1"/>
          </p:cNvPicPr>
          <p:nvPr/>
        </p:nvPicPr>
        <p:blipFill>
          <a:blip r:embed="rId3" cstate="print"/>
          <a:stretch>
            <a:fillRect/>
          </a:stretch>
        </p:blipFill>
        <p:spPr>
          <a:xfrm>
            <a:off x="4648201" y="3034553"/>
            <a:ext cx="4267200" cy="3200400"/>
          </a:xfrm>
          <a:prstGeom prst="rect">
            <a:avLst/>
          </a:prstGeom>
        </p:spPr>
      </p:pic>
      <p:sp>
        <p:nvSpPr>
          <p:cNvPr id="2" name="Title 1"/>
          <p:cNvSpPr>
            <a:spLocks noGrp="1"/>
          </p:cNvSpPr>
          <p:nvPr>
            <p:ph type="title"/>
          </p:nvPr>
        </p:nvSpPr>
        <p:spPr/>
        <p:txBody>
          <a:bodyPr/>
          <a:lstStyle/>
          <a:p>
            <a:r>
              <a:rPr lang="en-US" dirty="0" smtClean="0"/>
              <a:t>Advantage #1: Performance</a:t>
            </a:r>
            <a:endParaRPr lang="en-US" dirty="0"/>
          </a:p>
        </p:txBody>
      </p:sp>
      <p:sp>
        <p:nvSpPr>
          <p:cNvPr id="18" name="TextBox 17"/>
          <p:cNvSpPr txBox="1"/>
          <p:nvPr/>
        </p:nvSpPr>
        <p:spPr>
          <a:xfrm>
            <a:off x="5190564" y="2519082"/>
            <a:ext cx="3200400" cy="400110"/>
          </a:xfrm>
          <a:prstGeom prst="rect">
            <a:avLst/>
          </a:prstGeom>
          <a:noFill/>
        </p:spPr>
        <p:txBody>
          <a:bodyPr wrap="square" rtlCol="0">
            <a:spAutoFit/>
          </a:bodyPr>
          <a:lstStyle/>
          <a:p>
            <a:pPr algn="ctr"/>
            <a:r>
              <a:rPr lang="en-US" sz="2000" b="1" dirty="0" smtClean="0">
                <a:solidFill>
                  <a:prstClr val="white"/>
                </a:solidFill>
                <a:latin typeface="Calibri" pitchFamily="34" charset="0"/>
                <a:cs typeface="Calibri" pitchFamily="34" charset="0"/>
              </a:rPr>
              <a:t>Path Tracing – 2x Longer</a:t>
            </a:r>
            <a:endParaRPr lang="en-US" sz="2000" b="1" dirty="0">
              <a:solidFill>
                <a:prstClr val="white"/>
              </a:solidFill>
              <a:latin typeface="Calibri" pitchFamily="34" charset="0"/>
              <a:cs typeface="Calibri" pitchFamily="34" charset="0"/>
            </a:endParaRPr>
          </a:p>
        </p:txBody>
      </p:sp>
      <p:sp>
        <p:nvSpPr>
          <p:cNvPr id="19" name="TextBox 18"/>
          <p:cNvSpPr txBox="1"/>
          <p:nvPr/>
        </p:nvSpPr>
        <p:spPr>
          <a:xfrm>
            <a:off x="767335" y="4630911"/>
            <a:ext cx="3124200" cy="400110"/>
          </a:xfrm>
          <a:prstGeom prst="rect">
            <a:avLst/>
          </a:prstGeom>
          <a:noFill/>
        </p:spPr>
        <p:txBody>
          <a:bodyPr wrap="square" rtlCol="0">
            <a:spAutoFit/>
          </a:bodyPr>
          <a:lstStyle/>
          <a:p>
            <a:pPr algn="ctr"/>
            <a:r>
              <a:rPr lang="en-US" sz="2000" b="1" dirty="0" smtClean="0">
                <a:solidFill>
                  <a:prstClr val="white"/>
                </a:solidFill>
                <a:latin typeface="Calibri" pitchFamily="34" charset="0"/>
                <a:cs typeface="Calibri" pitchFamily="34" charset="0"/>
              </a:rPr>
              <a:t>Many Lights</a:t>
            </a:r>
            <a:endParaRPr lang="en-US" sz="2000" b="1" dirty="0">
              <a:solidFill>
                <a:prstClr val="white"/>
              </a:solidFill>
              <a:latin typeface="Calibri" pitchFamily="34" charset="0"/>
              <a:cs typeface="Calibri" pitchFamily="34" charset="0"/>
            </a:endParaRPr>
          </a:p>
        </p:txBody>
      </p:sp>
      <p:pic>
        <p:nvPicPr>
          <p:cNvPr id="20" name="Picture 19" descr="lc_best_03_55.png"/>
          <p:cNvPicPr>
            <a:picLocks noChangeAspect="1"/>
          </p:cNvPicPr>
          <p:nvPr/>
        </p:nvPicPr>
        <p:blipFill>
          <a:blip r:embed="rId4" cstate="print"/>
          <a:stretch>
            <a:fillRect/>
          </a:stretch>
        </p:blipFill>
        <p:spPr>
          <a:xfrm>
            <a:off x="237564" y="1299882"/>
            <a:ext cx="4267200" cy="3200400"/>
          </a:xfrm>
          <a:prstGeom prst="rect">
            <a:avLst/>
          </a:prstGeom>
        </p:spPr>
      </p:pic>
    </p:spTree>
  </p:cSld>
  <p:clrMapOvr>
    <a:masterClrMapping/>
  </p:clrMapOvr>
  <p:transition advTm="12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#2: Supports Design-size Models</a:t>
            </a:r>
            <a:endParaRPr lang="en-US" dirty="0"/>
          </a:p>
        </p:txBody>
      </p:sp>
      <p:sp useBgFill="1">
        <p:nvSpPr>
          <p:cNvPr id="7" name="Rectangle 6"/>
          <p:cNvSpPr/>
          <p:nvPr/>
        </p:nvSpPr>
        <p:spPr bwMode="auto">
          <a:xfrm>
            <a:off x="6569476" y="905523"/>
            <a:ext cx="656948" cy="798990"/>
          </a:xfrm>
          <a:prstGeom prst="rect">
            <a:avLst/>
          </a:prstGeom>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pic>
        <p:nvPicPr>
          <p:cNvPr id="9" name="Picture 8" descr="my_advanced_sample_project.rvt_2012-May-20-211538-000_Hallway_All.png"/>
          <p:cNvPicPr>
            <a:picLocks noChangeAspect="1"/>
          </p:cNvPicPr>
          <p:nvPr/>
        </p:nvPicPr>
        <p:blipFill>
          <a:blip r:embed="rId3" cstate="print"/>
          <a:stretch>
            <a:fillRect/>
          </a:stretch>
        </p:blipFill>
        <p:spPr>
          <a:xfrm>
            <a:off x="4999571" y="3406915"/>
            <a:ext cx="3291066" cy="2047043"/>
          </a:xfrm>
          <a:prstGeom prst="rect">
            <a:avLst/>
          </a:prstGeom>
          <a:ln>
            <a:noFill/>
          </a:ln>
          <a:effectLst>
            <a:softEdge rad="112500"/>
          </a:effectLst>
        </p:spPr>
      </p:pic>
      <p:grpSp>
        <p:nvGrpSpPr>
          <p:cNvPr id="11" name="Group 10"/>
          <p:cNvGrpSpPr/>
          <p:nvPr/>
        </p:nvGrpSpPr>
        <p:grpSpPr>
          <a:xfrm>
            <a:off x="1291510" y="1056442"/>
            <a:ext cx="6546567" cy="2290465"/>
            <a:chOff x="1202733" y="1083076"/>
            <a:chExt cx="6546567" cy="2290465"/>
          </a:xfrm>
        </p:grpSpPr>
        <p:pic>
          <p:nvPicPr>
            <p:cNvPr id="8" name="Picture 7" descr="AdvancedSample_Section.png"/>
            <p:cNvPicPr>
              <a:picLocks noChangeAspect="1"/>
            </p:cNvPicPr>
            <p:nvPr/>
          </p:nvPicPr>
          <p:blipFill>
            <a:blip r:embed="rId4" cstate="print">
              <a:lum bright="100000" contrast="-100000"/>
            </a:blip>
            <a:stretch>
              <a:fillRect/>
            </a:stretch>
          </p:blipFill>
          <p:spPr>
            <a:xfrm>
              <a:off x="1202733" y="1083076"/>
              <a:ext cx="6546567" cy="2088240"/>
            </a:xfrm>
            <a:prstGeom prst="rect">
              <a:avLst/>
            </a:prstGeom>
          </p:spPr>
        </p:pic>
        <p:sp>
          <p:nvSpPr>
            <p:cNvPr id="10" name="TextBox 9"/>
            <p:cNvSpPr txBox="1"/>
            <p:nvPr/>
          </p:nvSpPr>
          <p:spPr>
            <a:xfrm>
              <a:off x="1226789" y="2911876"/>
              <a:ext cx="6498455" cy="461665"/>
            </a:xfrm>
            <a:prstGeom prst="rect">
              <a:avLst/>
            </a:prstGeom>
            <a:noFill/>
          </p:spPr>
          <p:txBody>
            <a:bodyPr wrap="square" rtlCol="0">
              <a:spAutoFit/>
            </a:bodyPr>
            <a:lstStyle/>
            <a:p>
              <a:pPr algn="ctr"/>
              <a:r>
                <a:rPr lang="en-US" sz="2400" dirty="0" smtClean="0">
                  <a:latin typeface="Calibri" pitchFamily="34" charset="0"/>
                  <a:cs typeface="Calibri" pitchFamily="34" charset="0"/>
                </a:rPr>
                <a:t>Models have many purposes.</a:t>
              </a:r>
              <a:endParaRPr lang="en-US" sz="2400" dirty="0">
                <a:latin typeface="Calibri" pitchFamily="34" charset="0"/>
                <a:cs typeface="Calibri" pitchFamily="34" charset="0"/>
              </a:endParaRPr>
            </a:p>
          </p:txBody>
        </p:sp>
      </p:grpSp>
      <p:pic>
        <p:nvPicPr>
          <p:cNvPr id="12" name="Picture 11" descr="my_advanced_sample_project.rvt_2012-May-20-211538-000_Hallway_Section_Outside.png"/>
          <p:cNvPicPr>
            <a:picLocks noChangeAspect="1"/>
          </p:cNvPicPr>
          <p:nvPr/>
        </p:nvPicPr>
        <p:blipFill>
          <a:blip r:embed="rId5" cstate="print"/>
          <a:stretch>
            <a:fillRect/>
          </a:stretch>
        </p:blipFill>
        <p:spPr>
          <a:xfrm>
            <a:off x="1092287" y="3406674"/>
            <a:ext cx="3291840" cy="2047524"/>
          </a:xfrm>
          <a:prstGeom prst="rect">
            <a:avLst/>
          </a:prstGeom>
          <a:ln>
            <a:noFill/>
          </a:ln>
          <a:effectLst>
            <a:softEdge rad="112500"/>
          </a:effectLst>
        </p:spPr>
      </p:pic>
      <p:sp>
        <p:nvSpPr>
          <p:cNvPr id="13" name="TextBox 12"/>
          <p:cNvSpPr txBox="1"/>
          <p:nvPr/>
        </p:nvSpPr>
        <p:spPr>
          <a:xfrm>
            <a:off x="2277035" y="5431218"/>
            <a:ext cx="4580966" cy="830997"/>
          </a:xfrm>
          <a:prstGeom prst="rect">
            <a:avLst/>
          </a:prstGeom>
          <a:noFill/>
        </p:spPr>
        <p:txBody>
          <a:bodyPr wrap="square" rtlCol="0">
            <a:spAutoFit/>
          </a:bodyPr>
          <a:lstStyle/>
          <a:p>
            <a:pPr algn="ctr"/>
            <a:r>
              <a:rPr lang="en-US" sz="2400" dirty="0" smtClean="0">
                <a:latin typeface="Calibri" pitchFamily="34" charset="0"/>
                <a:cs typeface="Calibri" pitchFamily="34" charset="0"/>
              </a:rPr>
              <a:t>Rendering should have minimal impact on these other applications.</a:t>
            </a:r>
            <a:endParaRPr lang="en-US" sz="2400" dirty="0">
              <a:latin typeface="Calibri" pitchFamily="34" charset="0"/>
              <a:cs typeface="Calibri" pitchFamily="34" charset="0"/>
            </a:endParaRPr>
          </a:p>
        </p:txBody>
      </p:sp>
    </p:spTree>
  </p:cSld>
  <p:clrMapOvr>
    <a:masterClrMapping/>
  </p:clrMapOvr>
  <p:transition advTm="12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#3: More Predictable Cost</a:t>
            </a:r>
            <a:endParaRPr lang="en-US" dirty="0"/>
          </a:p>
        </p:txBody>
      </p:sp>
      <p:sp>
        <p:nvSpPr>
          <p:cNvPr id="10" name="TextBox 9"/>
          <p:cNvSpPr txBox="1"/>
          <p:nvPr/>
        </p:nvSpPr>
        <p:spPr>
          <a:xfrm>
            <a:off x="2177228" y="1047566"/>
            <a:ext cx="1944210"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Day (sky on)</a:t>
            </a:r>
            <a:endParaRPr lang="en-US" sz="2400" b="1" dirty="0">
              <a:latin typeface="Calibri" pitchFamily="34" charset="0"/>
              <a:cs typeface="Calibri" pitchFamily="34" charset="0"/>
            </a:endParaRPr>
          </a:p>
        </p:txBody>
      </p:sp>
      <p:sp>
        <p:nvSpPr>
          <p:cNvPr id="11" name="TextBox 10"/>
          <p:cNvSpPr txBox="1"/>
          <p:nvPr/>
        </p:nvSpPr>
        <p:spPr>
          <a:xfrm>
            <a:off x="5293821" y="1047566"/>
            <a:ext cx="2163207"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 Night (sky off)</a:t>
            </a:r>
            <a:endParaRPr lang="en-US" sz="2400" b="1" dirty="0">
              <a:latin typeface="Calibri" pitchFamily="34" charset="0"/>
              <a:cs typeface="Calibri" pitchFamily="34" charset="0"/>
            </a:endParaRPr>
          </a:p>
        </p:txBody>
      </p:sp>
      <p:sp>
        <p:nvSpPr>
          <p:cNvPr id="12" name="TextBox 11"/>
          <p:cNvSpPr txBox="1"/>
          <p:nvPr/>
        </p:nvSpPr>
        <p:spPr>
          <a:xfrm rot="16200000">
            <a:off x="239552" y="2405929"/>
            <a:ext cx="1944210"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Sectioned</a:t>
            </a:r>
            <a:endParaRPr lang="en-US" sz="2400" b="1" dirty="0">
              <a:latin typeface="Calibri" pitchFamily="34" charset="0"/>
              <a:cs typeface="Calibri" pitchFamily="34" charset="0"/>
            </a:endParaRPr>
          </a:p>
        </p:txBody>
      </p:sp>
      <p:sp>
        <p:nvSpPr>
          <p:cNvPr id="13" name="TextBox 12"/>
          <p:cNvSpPr txBox="1"/>
          <p:nvPr/>
        </p:nvSpPr>
        <p:spPr>
          <a:xfrm rot="16200000">
            <a:off x="239552" y="4643066"/>
            <a:ext cx="1944210" cy="461665"/>
          </a:xfrm>
          <a:prstGeom prst="rect">
            <a:avLst/>
          </a:prstGeom>
          <a:noFill/>
        </p:spPr>
        <p:txBody>
          <a:bodyPr wrap="square" rtlCol="0">
            <a:spAutoFit/>
          </a:bodyPr>
          <a:lstStyle/>
          <a:p>
            <a:pPr algn="ctr"/>
            <a:r>
              <a:rPr lang="en-US" sz="2400" b="1" dirty="0" smtClean="0">
                <a:latin typeface="Calibri" pitchFamily="34" charset="0"/>
                <a:cs typeface="Calibri" pitchFamily="34" charset="0"/>
              </a:rPr>
              <a:t>Full Model</a:t>
            </a:r>
            <a:endParaRPr lang="en-US" sz="2400" b="1" dirty="0">
              <a:latin typeface="Calibri" pitchFamily="34" charset="0"/>
              <a:cs typeface="Calibri" pitchFamily="34" charset="0"/>
            </a:endParaRPr>
          </a:p>
        </p:txBody>
      </p:sp>
      <p:grpSp>
        <p:nvGrpSpPr>
          <p:cNvPr id="4" name="Group 23"/>
          <p:cNvGrpSpPr/>
          <p:nvPr/>
        </p:nvGrpSpPr>
        <p:grpSpPr>
          <a:xfrm>
            <a:off x="1663433" y="1677019"/>
            <a:ext cx="2971800" cy="2249011"/>
            <a:chOff x="1284064" y="1419561"/>
            <a:chExt cx="2971800" cy="2249011"/>
          </a:xfrm>
        </p:grpSpPr>
        <p:pic>
          <p:nvPicPr>
            <p:cNvPr id="8" name="Picture 7" descr="my_advanced_sample_project.rvt_2012-May-20-211538-000_Hallway_Sectioned.png"/>
            <p:cNvPicPr>
              <a:picLocks noChangeAspect="1"/>
            </p:cNvPicPr>
            <p:nvPr/>
          </p:nvPicPr>
          <p:blipFill>
            <a:blip r:embed="rId3" cstate="print"/>
            <a:stretch>
              <a:fillRect/>
            </a:stretch>
          </p:blipFill>
          <p:spPr>
            <a:xfrm>
              <a:off x="1284064" y="1419561"/>
              <a:ext cx="2971800" cy="1848460"/>
            </a:xfrm>
            <a:prstGeom prst="rect">
              <a:avLst/>
            </a:prstGeom>
          </p:spPr>
        </p:pic>
        <p:sp>
          <p:nvSpPr>
            <p:cNvPr id="14" name="TextBox 13"/>
            <p:cNvSpPr txBox="1"/>
            <p:nvPr/>
          </p:nvSpPr>
          <p:spPr>
            <a:xfrm>
              <a:off x="2139649" y="3268462"/>
              <a:ext cx="1260630" cy="400110"/>
            </a:xfrm>
            <a:prstGeom prst="rect">
              <a:avLst/>
            </a:prstGeom>
            <a:noFill/>
          </p:spPr>
          <p:txBody>
            <a:bodyPr wrap="square" rtlCol="0">
              <a:spAutoFit/>
            </a:bodyPr>
            <a:lstStyle/>
            <a:p>
              <a:pPr algn="ctr"/>
              <a:r>
                <a:rPr lang="en-US" sz="2000" b="1" dirty="0" smtClean="0">
                  <a:latin typeface="Calibri" pitchFamily="34" charset="0"/>
                  <a:cs typeface="Calibri" pitchFamily="34" charset="0"/>
                </a:rPr>
                <a:t>Baseline</a:t>
              </a:r>
              <a:endParaRPr lang="en-US" sz="2000" b="1" dirty="0">
                <a:latin typeface="Calibri" pitchFamily="34" charset="0"/>
                <a:cs typeface="Calibri" pitchFamily="34" charset="0"/>
              </a:endParaRPr>
            </a:p>
          </p:txBody>
        </p:sp>
      </p:grpSp>
      <p:grpSp>
        <p:nvGrpSpPr>
          <p:cNvPr id="6" name="Group 25"/>
          <p:cNvGrpSpPr/>
          <p:nvPr/>
        </p:nvGrpSpPr>
        <p:grpSpPr>
          <a:xfrm>
            <a:off x="4889524" y="1677020"/>
            <a:ext cx="2971800" cy="2249010"/>
            <a:chOff x="5468979" y="1419562"/>
            <a:chExt cx="2971800" cy="2249010"/>
          </a:xfrm>
        </p:grpSpPr>
        <p:pic>
          <p:nvPicPr>
            <p:cNvPr id="9" name="Picture 8" descr="my_advanced_sample_project.rvt_2012-May-20-211538-000_Hallway_Sectioned_Night.png"/>
            <p:cNvPicPr>
              <a:picLocks noChangeAspect="1"/>
            </p:cNvPicPr>
            <p:nvPr/>
          </p:nvPicPr>
          <p:blipFill>
            <a:blip r:embed="rId4" cstate="print"/>
            <a:stretch>
              <a:fillRect/>
            </a:stretch>
          </p:blipFill>
          <p:spPr>
            <a:xfrm>
              <a:off x="5468979" y="1419562"/>
              <a:ext cx="2971800" cy="1848459"/>
            </a:xfrm>
            <a:prstGeom prst="rect">
              <a:avLst/>
            </a:prstGeom>
          </p:spPr>
        </p:pic>
        <p:sp>
          <p:nvSpPr>
            <p:cNvPr id="16" name="TextBox 15"/>
            <p:cNvSpPr txBox="1"/>
            <p:nvPr/>
          </p:nvSpPr>
          <p:spPr>
            <a:xfrm>
              <a:off x="6324564" y="3268462"/>
              <a:ext cx="1260630" cy="400110"/>
            </a:xfrm>
            <a:prstGeom prst="rect">
              <a:avLst/>
            </a:prstGeom>
            <a:noFill/>
          </p:spPr>
          <p:txBody>
            <a:bodyPr wrap="square" rtlCol="0">
              <a:spAutoFit/>
            </a:bodyPr>
            <a:lstStyle/>
            <a:p>
              <a:pPr algn="ctr"/>
              <a:r>
                <a:rPr lang="en-US" sz="2000" b="1" dirty="0" smtClean="0">
                  <a:latin typeface="Calibri" pitchFamily="34" charset="0"/>
                  <a:cs typeface="Calibri" pitchFamily="34" charset="0"/>
                </a:rPr>
                <a:t>2.5x</a:t>
              </a:r>
              <a:endParaRPr lang="en-US" sz="2000" b="1" dirty="0">
                <a:latin typeface="Calibri" pitchFamily="34" charset="0"/>
                <a:cs typeface="Calibri" pitchFamily="34" charset="0"/>
              </a:endParaRPr>
            </a:p>
          </p:txBody>
        </p:sp>
      </p:grpSp>
      <p:grpSp>
        <p:nvGrpSpPr>
          <p:cNvPr id="7" name="Group 26"/>
          <p:cNvGrpSpPr/>
          <p:nvPr/>
        </p:nvGrpSpPr>
        <p:grpSpPr>
          <a:xfrm>
            <a:off x="4854013" y="3949668"/>
            <a:ext cx="2971800" cy="2246080"/>
            <a:chOff x="5468979" y="3843136"/>
            <a:chExt cx="2971800" cy="2246080"/>
          </a:xfrm>
        </p:grpSpPr>
        <p:pic>
          <p:nvPicPr>
            <p:cNvPr id="5" name="Picture 4" descr="my_advanced_sample_project.rvt_2012-May-20-211538-000_Hallway_All_Night.png"/>
            <p:cNvPicPr>
              <a:picLocks noChangeAspect="1"/>
            </p:cNvPicPr>
            <p:nvPr/>
          </p:nvPicPr>
          <p:blipFill>
            <a:blip r:embed="rId5" cstate="print"/>
            <a:stretch>
              <a:fillRect/>
            </a:stretch>
          </p:blipFill>
          <p:spPr>
            <a:xfrm>
              <a:off x="5468979" y="3843136"/>
              <a:ext cx="2971800" cy="1848460"/>
            </a:xfrm>
            <a:prstGeom prst="rect">
              <a:avLst/>
            </a:prstGeom>
          </p:spPr>
        </p:pic>
        <p:sp>
          <p:nvSpPr>
            <p:cNvPr id="17" name="TextBox 16"/>
            <p:cNvSpPr txBox="1"/>
            <p:nvPr/>
          </p:nvSpPr>
          <p:spPr>
            <a:xfrm>
              <a:off x="6324564" y="5689106"/>
              <a:ext cx="1260630" cy="400110"/>
            </a:xfrm>
            <a:prstGeom prst="rect">
              <a:avLst/>
            </a:prstGeom>
            <a:noFill/>
          </p:spPr>
          <p:txBody>
            <a:bodyPr wrap="square" rtlCol="0">
              <a:spAutoFit/>
            </a:bodyPr>
            <a:lstStyle/>
            <a:p>
              <a:pPr algn="ctr"/>
              <a:r>
                <a:rPr lang="en-US" sz="2000" b="1" dirty="0" smtClean="0">
                  <a:latin typeface="Calibri" pitchFamily="34" charset="0"/>
                  <a:cs typeface="Calibri" pitchFamily="34" charset="0"/>
                </a:rPr>
                <a:t>2.6x</a:t>
              </a:r>
              <a:endParaRPr lang="en-US" sz="2000" b="1" dirty="0">
                <a:latin typeface="Calibri" pitchFamily="34" charset="0"/>
                <a:cs typeface="Calibri" pitchFamily="34" charset="0"/>
              </a:endParaRPr>
            </a:p>
          </p:txBody>
        </p:sp>
      </p:grpSp>
      <p:grpSp>
        <p:nvGrpSpPr>
          <p:cNvPr id="18" name="Group 24"/>
          <p:cNvGrpSpPr/>
          <p:nvPr/>
        </p:nvGrpSpPr>
        <p:grpSpPr>
          <a:xfrm>
            <a:off x="1663433" y="3949668"/>
            <a:ext cx="2971800" cy="2246080"/>
            <a:chOff x="1284064" y="3843136"/>
            <a:chExt cx="2971800" cy="2246080"/>
          </a:xfrm>
        </p:grpSpPr>
        <p:sp>
          <p:nvSpPr>
            <p:cNvPr id="15" name="TextBox 14"/>
            <p:cNvSpPr txBox="1"/>
            <p:nvPr/>
          </p:nvSpPr>
          <p:spPr>
            <a:xfrm>
              <a:off x="2139649" y="5689106"/>
              <a:ext cx="1260630" cy="400110"/>
            </a:xfrm>
            <a:prstGeom prst="rect">
              <a:avLst/>
            </a:prstGeom>
            <a:noFill/>
          </p:spPr>
          <p:txBody>
            <a:bodyPr wrap="square" rtlCol="0">
              <a:spAutoFit/>
            </a:bodyPr>
            <a:lstStyle/>
            <a:p>
              <a:pPr algn="ctr"/>
              <a:r>
                <a:rPr lang="en-US" sz="2000" b="1" dirty="0" smtClean="0">
                  <a:latin typeface="Calibri" pitchFamily="34" charset="0"/>
                  <a:cs typeface="Calibri" pitchFamily="34" charset="0"/>
                </a:rPr>
                <a:t>1.25x</a:t>
              </a:r>
              <a:endParaRPr lang="en-US" sz="2000" b="1" dirty="0">
                <a:latin typeface="Calibri" pitchFamily="34" charset="0"/>
                <a:cs typeface="Calibri" pitchFamily="34" charset="0"/>
              </a:endParaRPr>
            </a:p>
          </p:txBody>
        </p:sp>
        <p:pic>
          <p:nvPicPr>
            <p:cNvPr id="22" name="Picture 21" descr="my_advanced_sample_project.rvt_2012-May-20-211538-000_Hallway_All.png"/>
            <p:cNvPicPr>
              <a:picLocks noChangeAspect="1"/>
            </p:cNvPicPr>
            <p:nvPr/>
          </p:nvPicPr>
          <p:blipFill>
            <a:blip r:embed="rId6" cstate="print"/>
            <a:stretch>
              <a:fillRect/>
            </a:stretch>
          </p:blipFill>
          <p:spPr>
            <a:xfrm>
              <a:off x="1284064" y="3843136"/>
              <a:ext cx="2971800" cy="184846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Render Time by Lighting</a:t>
            </a:r>
            <a:endParaRPr lang="en-US" dirty="0"/>
          </a:p>
        </p:txBody>
      </p:sp>
      <p:graphicFrame>
        <p:nvGraphicFramePr>
          <p:cNvPr id="4" name="Content Placeholder 3"/>
          <p:cNvGraphicFramePr>
            <a:graphicFrameLocks noGrp="1"/>
          </p:cNvGraphicFramePr>
          <p:nvPr>
            <p:ph idx="1"/>
          </p:nvPr>
        </p:nvGraphicFramePr>
        <p:xfrm>
          <a:off x="417513" y="1321694"/>
          <a:ext cx="8266112" cy="471011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#4: Automatic Rendering</a:t>
            </a:r>
            <a:endParaRPr lang="en-US" dirty="0"/>
          </a:p>
        </p:txBody>
      </p:sp>
      <p:sp>
        <p:nvSpPr>
          <p:cNvPr id="13" name="Text Placeholder 12"/>
          <p:cNvSpPr>
            <a:spLocks noGrp="1"/>
          </p:cNvSpPr>
          <p:nvPr>
            <p:ph type="body" sz="quarter" idx="10"/>
          </p:nvPr>
        </p:nvSpPr>
        <p:spPr>
          <a:xfrm>
            <a:off x="420625" y="1508760"/>
            <a:ext cx="3600960" cy="4709160"/>
          </a:xfrm>
        </p:spPr>
        <p:txBody>
          <a:bodyPr/>
          <a:lstStyle/>
          <a:p>
            <a:r>
              <a:rPr lang="en-US" sz="2400" dirty="0" smtClean="0"/>
              <a:t>Configuring a render can be a challenge...</a:t>
            </a:r>
          </a:p>
          <a:p>
            <a:pPr lvl="1"/>
            <a:r>
              <a:rPr lang="en-US" sz="2000" dirty="0" smtClean="0"/>
              <a:t>Requires expertise</a:t>
            </a:r>
          </a:p>
          <a:p>
            <a:pPr lvl="1"/>
            <a:r>
              <a:rPr lang="en-US" sz="2000" dirty="0" smtClean="0"/>
              <a:t>Image dependent</a:t>
            </a:r>
          </a:p>
          <a:p>
            <a:pPr lvl="1"/>
            <a:r>
              <a:rPr lang="en-US" sz="2000" dirty="0" smtClean="0"/>
              <a:t>Time consuming</a:t>
            </a:r>
          </a:p>
          <a:p>
            <a:pPr lvl="1"/>
            <a:endParaRPr lang="en-US" dirty="0" smtClean="0"/>
          </a:p>
          <a:p>
            <a:r>
              <a:rPr lang="en-US" sz="2400" dirty="0" smtClean="0"/>
              <a:t>Especially in design visualization where users want predictive images.</a:t>
            </a:r>
            <a:endParaRPr lang="en-US" sz="2200" dirty="0" smtClean="0"/>
          </a:p>
          <a:p>
            <a:pPr lvl="1"/>
            <a:endParaRPr lang="en-US" sz="2200" dirty="0" smtClean="0"/>
          </a:p>
          <a:p>
            <a:endParaRPr lang="en-US" dirty="0"/>
          </a:p>
        </p:txBody>
      </p:sp>
      <p:grpSp>
        <p:nvGrpSpPr>
          <p:cNvPr id="5" name="Group 11"/>
          <p:cNvGrpSpPr/>
          <p:nvPr/>
        </p:nvGrpSpPr>
        <p:grpSpPr>
          <a:xfrm>
            <a:off x="4158448" y="1629792"/>
            <a:ext cx="4721424" cy="4336001"/>
            <a:chOff x="8859520" y="2514600"/>
            <a:chExt cx="13849667" cy="9340567"/>
          </a:xfrm>
        </p:grpSpPr>
        <p:pic>
          <p:nvPicPr>
            <p:cNvPr id="7" name="Picture 6" descr="C:\workpool\RaaS\_docs\AU\render_settings_UI\3dsMax_rendersettings_3.png"/>
            <p:cNvPicPr>
              <a:picLocks noChangeAspect="1" noChangeArrowheads="1"/>
            </p:cNvPicPr>
            <p:nvPr/>
          </p:nvPicPr>
          <p:blipFill>
            <a:blip r:embed="rId3" cstate="print"/>
            <a:srcRect/>
            <a:stretch>
              <a:fillRect/>
            </a:stretch>
          </p:blipFill>
          <p:spPr bwMode="auto">
            <a:xfrm>
              <a:off x="15793720" y="2514600"/>
              <a:ext cx="2267268" cy="9007144"/>
            </a:xfrm>
            <a:prstGeom prst="rect">
              <a:avLst/>
            </a:prstGeom>
            <a:noFill/>
          </p:spPr>
        </p:pic>
        <p:pic>
          <p:nvPicPr>
            <p:cNvPr id="8" name="Picture 4" descr="C:\workpool\RaaS\_docs\AU\render_settings_UI\3dsMax_rendersettings_1.png"/>
            <p:cNvPicPr>
              <a:picLocks noChangeAspect="1" noChangeArrowheads="1"/>
            </p:cNvPicPr>
            <p:nvPr/>
          </p:nvPicPr>
          <p:blipFill>
            <a:blip r:embed="rId4" cstate="print"/>
            <a:srcRect/>
            <a:stretch>
              <a:fillRect/>
            </a:stretch>
          </p:blipFill>
          <p:spPr bwMode="auto">
            <a:xfrm>
              <a:off x="8859520" y="2514601"/>
              <a:ext cx="2267267" cy="5539561"/>
            </a:xfrm>
            <a:prstGeom prst="rect">
              <a:avLst/>
            </a:prstGeom>
            <a:noFill/>
          </p:spPr>
        </p:pic>
        <p:pic>
          <p:nvPicPr>
            <p:cNvPr id="9" name="Picture 5" descr="C:\workpool\RaaS\_docs\AU\render_settings_UI\3dsMax_rendersettings_2.png"/>
            <p:cNvPicPr>
              <a:picLocks noChangeAspect="1" noChangeArrowheads="1"/>
            </p:cNvPicPr>
            <p:nvPr/>
          </p:nvPicPr>
          <p:blipFill>
            <a:blip r:embed="rId5" cstate="print"/>
            <a:srcRect/>
            <a:stretch>
              <a:fillRect/>
            </a:stretch>
          </p:blipFill>
          <p:spPr bwMode="auto">
            <a:xfrm>
              <a:off x="18098453" y="2514600"/>
              <a:ext cx="2267267" cy="9340567"/>
            </a:xfrm>
            <a:prstGeom prst="rect">
              <a:avLst/>
            </a:prstGeom>
            <a:noFill/>
          </p:spPr>
        </p:pic>
        <p:pic>
          <p:nvPicPr>
            <p:cNvPr id="10" name="Picture 7" descr="C:\workpool\RaaS\_docs\AU\render_settings_UI\3dsMax_rendersettings_4.png"/>
            <p:cNvPicPr>
              <a:picLocks noChangeAspect="1" noChangeArrowheads="1"/>
            </p:cNvPicPr>
            <p:nvPr/>
          </p:nvPicPr>
          <p:blipFill>
            <a:blip r:embed="rId6" cstate="print"/>
            <a:srcRect/>
            <a:stretch>
              <a:fillRect/>
            </a:stretch>
          </p:blipFill>
          <p:spPr bwMode="auto">
            <a:xfrm>
              <a:off x="11200729" y="2514601"/>
              <a:ext cx="2267267" cy="5896799"/>
            </a:xfrm>
            <a:prstGeom prst="rect">
              <a:avLst/>
            </a:prstGeom>
            <a:noFill/>
          </p:spPr>
        </p:pic>
        <p:pic>
          <p:nvPicPr>
            <p:cNvPr id="11" name="Picture 8" descr="C:\workpool\RaaS\_docs\AU\render_settings_UI\3dsMax_rendersettings_5.png"/>
            <p:cNvPicPr>
              <a:picLocks noChangeAspect="1" noChangeArrowheads="1"/>
            </p:cNvPicPr>
            <p:nvPr/>
          </p:nvPicPr>
          <p:blipFill>
            <a:blip r:embed="rId7" cstate="print"/>
            <a:srcRect/>
            <a:stretch>
              <a:fillRect/>
            </a:stretch>
          </p:blipFill>
          <p:spPr bwMode="auto">
            <a:xfrm>
              <a:off x="20441920" y="2514600"/>
              <a:ext cx="2267267" cy="4110612"/>
            </a:xfrm>
            <a:prstGeom prst="rect">
              <a:avLst/>
            </a:prstGeom>
            <a:noFill/>
          </p:spPr>
        </p:pic>
        <p:pic>
          <p:nvPicPr>
            <p:cNvPr id="12" name="Picture 9" descr="C:\workpool\RaaS\_docs\AU\render_settings_UI\3dsMax_rendersettings_6.png"/>
            <p:cNvPicPr>
              <a:picLocks noChangeAspect="1" noChangeArrowheads="1"/>
            </p:cNvPicPr>
            <p:nvPr/>
          </p:nvPicPr>
          <p:blipFill>
            <a:blip r:embed="rId8" cstate="print"/>
            <a:srcRect/>
            <a:stretch>
              <a:fillRect/>
            </a:stretch>
          </p:blipFill>
          <p:spPr bwMode="auto">
            <a:xfrm>
              <a:off x="13507720" y="2514600"/>
              <a:ext cx="2229162" cy="5949193"/>
            </a:xfrm>
            <a:prstGeom prst="rect">
              <a:avLst/>
            </a:prstGeom>
            <a:noFill/>
          </p:spPr>
        </p:pic>
      </p:grpSp>
      <p:sp>
        <p:nvSpPr>
          <p:cNvPr id="15" name="TextBox 14"/>
          <p:cNvSpPr txBox="1"/>
          <p:nvPr/>
        </p:nvSpPr>
        <p:spPr>
          <a:xfrm>
            <a:off x="4287914" y="4891597"/>
            <a:ext cx="1917577" cy="1015663"/>
          </a:xfrm>
          <a:prstGeom prst="rect">
            <a:avLst/>
          </a:prstGeom>
          <a:noFill/>
        </p:spPr>
        <p:txBody>
          <a:bodyPr wrap="square" rtlCol="0">
            <a:spAutoFit/>
          </a:bodyPr>
          <a:lstStyle/>
          <a:p>
            <a:r>
              <a:rPr lang="en-US" sz="2000" dirty="0" smtClean="0">
                <a:latin typeface="Calibri" pitchFamily="34" charset="0"/>
                <a:cs typeface="Calibri" pitchFamily="34" charset="0"/>
              </a:rPr>
              <a:t>Render Options</a:t>
            </a:r>
          </a:p>
          <a:p>
            <a:r>
              <a:rPr lang="en-US" sz="2000" dirty="0" smtClean="0">
                <a:latin typeface="Calibri" pitchFamily="34" charset="0"/>
                <a:cs typeface="Calibri" pitchFamily="34" charset="0"/>
              </a:rPr>
              <a:t>in Autodesk® </a:t>
            </a:r>
          </a:p>
          <a:p>
            <a:r>
              <a:rPr lang="en-US" sz="2000" dirty="0" smtClean="0">
                <a:latin typeface="Calibri" pitchFamily="34" charset="0"/>
                <a:cs typeface="Calibri" pitchFamily="34" charset="0"/>
              </a:rPr>
              <a:t>3D Studio Max®</a:t>
            </a:r>
            <a:endParaRPr lang="en-US" sz="2000" dirty="0">
              <a:latin typeface="Calibri" pitchFamily="34" charset="0"/>
              <a:cs typeface="Calibri" pitchFamily="34" charset="0"/>
            </a:endParaRPr>
          </a:p>
        </p:txBody>
      </p:sp>
    </p:spTree>
  </p:cSld>
  <p:clrMapOvr>
    <a:masterClrMapping/>
  </p:clrMapOvr>
  <p:transition advTm="120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#4: Automatic Rendering</a:t>
            </a:r>
            <a:endParaRPr lang="en-US" dirty="0"/>
          </a:p>
        </p:txBody>
      </p:sp>
      <p:sp>
        <p:nvSpPr>
          <p:cNvPr id="73" name="Content Placeholder 72"/>
          <p:cNvSpPr>
            <a:spLocks noGrp="1"/>
          </p:cNvSpPr>
          <p:nvPr>
            <p:ph sz="quarter" idx="11"/>
          </p:nvPr>
        </p:nvSpPr>
        <p:spPr/>
        <p:txBody>
          <a:bodyPr/>
          <a:lstStyle/>
          <a:p>
            <a:r>
              <a:rPr lang="en-US" sz="2400" dirty="0" smtClean="0"/>
              <a:t>A many-lights algorithm’s two- part structure helps automation.</a:t>
            </a:r>
          </a:p>
          <a:p>
            <a:r>
              <a:rPr lang="en-US" sz="2400" dirty="0" smtClean="0">
                <a:solidFill>
                  <a:srgbClr val="FFC000"/>
                </a:solidFill>
              </a:rPr>
              <a:t>First part</a:t>
            </a:r>
            <a:r>
              <a:rPr lang="en-US" sz="2400" dirty="0" smtClean="0"/>
              <a:t>: Sampling</a:t>
            </a:r>
          </a:p>
          <a:p>
            <a:pPr lvl="1"/>
            <a:r>
              <a:rPr lang="en-US" sz="2200" dirty="0" smtClean="0"/>
              <a:t>Sets overall lighting quality</a:t>
            </a:r>
          </a:p>
          <a:p>
            <a:pPr lvl="1"/>
            <a:r>
              <a:rPr lang="en-US" sz="2200" dirty="0" smtClean="0"/>
              <a:t>Requires expert knowledge</a:t>
            </a:r>
          </a:p>
          <a:p>
            <a:pPr lvl="1"/>
            <a:r>
              <a:rPr lang="en-US" sz="2200" dirty="0" smtClean="0"/>
              <a:t>Unimportant to novices</a:t>
            </a:r>
          </a:p>
          <a:p>
            <a:r>
              <a:rPr lang="en-US" sz="2400" dirty="0" smtClean="0">
                <a:solidFill>
                  <a:srgbClr val="FFC000"/>
                </a:solidFill>
              </a:rPr>
              <a:t>Second part</a:t>
            </a:r>
            <a:r>
              <a:rPr lang="en-US" sz="2400" dirty="0" smtClean="0"/>
              <a:t>: Evaluation</a:t>
            </a:r>
          </a:p>
          <a:p>
            <a:pPr lvl="1"/>
            <a:r>
              <a:rPr lang="en-US" sz="2200" dirty="0" smtClean="0"/>
              <a:t>Determines images quality</a:t>
            </a:r>
          </a:p>
          <a:p>
            <a:pPr lvl="1"/>
            <a:r>
              <a:rPr lang="en-US" sz="2200" dirty="0" smtClean="0"/>
              <a:t>Easy to understand</a:t>
            </a:r>
          </a:p>
          <a:p>
            <a:pPr lvl="1"/>
            <a:r>
              <a:rPr lang="en-US" sz="2200" dirty="0" smtClean="0"/>
              <a:t>Controls cost/quality tradeoff</a:t>
            </a:r>
          </a:p>
        </p:txBody>
      </p:sp>
      <p:grpSp>
        <p:nvGrpSpPr>
          <p:cNvPr id="166" name="Group 165"/>
          <p:cNvGrpSpPr/>
          <p:nvPr/>
        </p:nvGrpSpPr>
        <p:grpSpPr>
          <a:xfrm>
            <a:off x="564777" y="1516603"/>
            <a:ext cx="3487270" cy="3975456"/>
            <a:chOff x="564777" y="1516603"/>
            <a:chExt cx="3487270" cy="3975456"/>
          </a:xfrm>
        </p:grpSpPr>
        <p:grpSp>
          <p:nvGrpSpPr>
            <p:cNvPr id="126" name="Group 125"/>
            <p:cNvGrpSpPr/>
            <p:nvPr/>
          </p:nvGrpSpPr>
          <p:grpSpPr>
            <a:xfrm>
              <a:off x="845968" y="1516603"/>
              <a:ext cx="3119718" cy="3975456"/>
              <a:chOff x="636493" y="1516603"/>
              <a:chExt cx="3119718" cy="3975456"/>
            </a:xfrm>
          </p:grpSpPr>
          <p:sp>
            <p:nvSpPr>
              <p:cNvPr id="179" name="TextBox 178"/>
              <p:cNvSpPr txBox="1"/>
              <p:nvPr/>
            </p:nvSpPr>
            <p:spPr>
              <a:xfrm>
                <a:off x="636493" y="4968839"/>
                <a:ext cx="3119718" cy="523220"/>
              </a:xfrm>
              <a:prstGeom prst="rect">
                <a:avLst/>
              </a:prstGeom>
              <a:noFill/>
            </p:spPr>
            <p:txBody>
              <a:bodyPr wrap="square" rtlCol="0">
                <a:spAutoFit/>
              </a:bodyPr>
              <a:lstStyle/>
              <a:p>
                <a:pPr algn="ctr"/>
                <a:r>
                  <a:rPr lang="en-US" sz="2800" b="1" dirty="0" smtClean="0">
                    <a:latin typeface="Calibri" pitchFamily="34" charset="0"/>
                    <a:cs typeface="Calibri" pitchFamily="34" charset="0"/>
                  </a:rPr>
                  <a:t>Sampling</a:t>
                </a:r>
                <a:endParaRPr lang="en-US" sz="2000" dirty="0">
                  <a:latin typeface="Calibri" pitchFamily="34" charset="0"/>
                  <a:cs typeface="Calibri" pitchFamily="34" charset="0"/>
                </a:endParaRPr>
              </a:p>
            </p:txBody>
          </p:sp>
          <p:grpSp>
            <p:nvGrpSpPr>
              <p:cNvPr id="125" name="Group 124"/>
              <p:cNvGrpSpPr/>
              <p:nvPr/>
            </p:nvGrpSpPr>
            <p:grpSpPr>
              <a:xfrm>
                <a:off x="830039" y="1516603"/>
                <a:ext cx="2732626" cy="3388644"/>
                <a:chOff x="791809" y="1516603"/>
                <a:chExt cx="2732626" cy="3388644"/>
              </a:xfrm>
            </p:grpSpPr>
            <p:grpSp>
              <p:nvGrpSpPr>
                <p:cNvPr id="106" name="Group 66"/>
                <p:cNvGrpSpPr/>
                <p:nvPr/>
              </p:nvGrpSpPr>
              <p:grpSpPr>
                <a:xfrm>
                  <a:off x="791809" y="2659968"/>
                  <a:ext cx="2732626" cy="2245279"/>
                  <a:chOff x="1271179" y="2810889"/>
                  <a:chExt cx="3016736" cy="2478720"/>
                </a:xfrm>
              </p:grpSpPr>
              <p:cxnSp>
                <p:nvCxnSpPr>
                  <p:cNvPr id="108" name="Straight Connector 107"/>
                  <p:cNvCxnSpPr/>
                  <p:nvPr/>
                </p:nvCxnSpPr>
                <p:spPr bwMode="auto">
                  <a:xfrm>
                    <a:off x="2006353" y="3551068"/>
                    <a:ext cx="1154097" cy="1535837"/>
                  </a:xfrm>
                  <a:prstGeom prst="line">
                    <a:avLst/>
                  </a:prstGeom>
                  <a:solidFill>
                    <a:schemeClr val="accent1"/>
                  </a:solidFill>
                  <a:ln w="38100" cap="flat" cmpd="sng" algn="ctr">
                    <a:solidFill>
                      <a:srgbClr val="2A97FF"/>
                    </a:solidFill>
                    <a:prstDash val="solid"/>
                    <a:round/>
                    <a:headEnd type="none" w="med" len="med"/>
                    <a:tailEnd type="none" w="med" len="med"/>
                  </a:ln>
                  <a:effectLst/>
                </p:spPr>
              </p:cxnSp>
              <p:grpSp>
                <p:nvGrpSpPr>
                  <p:cNvPr id="109" name="Group 115"/>
                  <p:cNvGrpSpPr/>
                  <p:nvPr/>
                </p:nvGrpSpPr>
                <p:grpSpPr>
                  <a:xfrm rot="702649">
                    <a:off x="1271179" y="2810889"/>
                    <a:ext cx="1423937" cy="1430220"/>
                    <a:chOff x="1271179" y="2810889"/>
                    <a:chExt cx="1423937" cy="1430220"/>
                  </a:xfrm>
                </p:grpSpPr>
                <p:sp useBgFill="1">
                  <p:nvSpPr>
                    <p:cNvPr id="119" name="Oval 118"/>
                    <p:cNvSpPr/>
                    <p:nvPr/>
                  </p:nvSpPr>
                  <p:spPr bwMode="auto">
                    <a:xfrm>
                      <a:off x="1271179" y="2810889"/>
                      <a:ext cx="1423937" cy="1430220"/>
                    </a:xfrm>
                    <a:prstGeom prst="ellipse">
                      <a:avLst/>
                    </a:prstGeom>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nvGrpSpPr>
                    <p:cNvPr id="120" name="Group 3"/>
                    <p:cNvGrpSpPr/>
                    <p:nvPr/>
                  </p:nvGrpSpPr>
                  <p:grpSpPr>
                    <a:xfrm rot="18681649">
                      <a:off x="2050722" y="3414096"/>
                      <a:ext cx="365365" cy="648735"/>
                      <a:chOff x="5430175" y="4215414"/>
                      <a:chExt cx="609600" cy="914400"/>
                    </a:xfrm>
                  </p:grpSpPr>
                  <p:grpSp>
                    <p:nvGrpSpPr>
                      <p:cNvPr id="121" name="Group 14"/>
                      <p:cNvGrpSpPr/>
                      <p:nvPr/>
                    </p:nvGrpSpPr>
                    <p:grpSpPr>
                      <a:xfrm>
                        <a:off x="5430175" y="4215414"/>
                        <a:ext cx="609600" cy="914400"/>
                        <a:chOff x="5410200" y="4191000"/>
                        <a:chExt cx="609600" cy="914400"/>
                      </a:xfrm>
                    </p:grpSpPr>
                    <p:cxnSp>
                      <p:nvCxnSpPr>
                        <p:cNvPr id="123" name="Straight Connector 122"/>
                        <p:cNvCxnSpPr/>
                        <p:nvPr/>
                      </p:nvCxnSpPr>
                      <p:spPr bwMode="auto">
                        <a:xfrm flipH="1">
                          <a:off x="54102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24" name="Straight Connector 7"/>
                        <p:cNvCxnSpPr/>
                        <p:nvPr/>
                      </p:nvCxnSpPr>
                      <p:spPr bwMode="auto">
                        <a:xfrm>
                          <a:off x="57150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
                    <p:nvSpPr>
                      <p:cNvPr id="122" name="Freeform 121"/>
                      <p:cNvSpPr/>
                      <p:nvPr/>
                    </p:nvSpPr>
                    <p:spPr bwMode="auto">
                      <a:xfrm>
                        <a:off x="5500688" y="4924425"/>
                        <a:ext cx="471487" cy="57150"/>
                      </a:xfrm>
                      <a:custGeom>
                        <a:avLst/>
                        <a:gdLst>
                          <a:gd name="connsiteX0" fmla="*/ 0 w 471487"/>
                          <a:gd name="connsiteY0" fmla="*/ 0 h 4762"/>
                          <a:gd name="connsiteX1" fmla="*/ 233362 w 471487"/>
                          <a:gd name="connsiteY1" fmla="*/ 0 h 4762"/>
                          <a:gd name="connsiteX2" fmla="*/ 471487 w 471487"/>
                          <a:gd name="connsiteY2" fmla="*/ 0 h 4762"/>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60025"/>
                          <a:gd name="connsiteX1" fmla="*/ 5050 w 10000"/>
                          <a:gd name="connsiteY1" fmla="*/ 200021 h 260025"/>
                          <a:gd name="connsiteX2" fmla="*/ 10000 w 10000"/>
                          <a:gd name="connsiteY2" fmla="*/ 0 h 260025"/>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120013"/>
                          <a:gd name="connsiteX1" fmla="*/ 4949 w 10000"/>
                          <a:gd name="connsiteY1" fmla="*/ 120013 h 120013"/>
                          <a:gd name="connsiteX2" fmla="*/ 10000 w 10000"/>
                          <a:gd name="connsiteY2" fmla="*/ 0 h 12001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9963"/>
                          <a:gd name="connsiteX1" fmla="*/ 4949 w 10000"/>
                          <a:gd name="connsiteY1" fmla="*/ 120013 h 129963"/>
                          <a:gd name="connsiteX2" fmla="*/ 10000 w 10000"/>
                          <a:gd name="connsiteY2" fmla="*/ 0 h 12996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0013"/>
                          <a:gd name="connsiteX1" fmla="*/ 4949 w 10000"/>
                          <a:gd name="connsiteY1" fmla="*/ 120013 h 120013"/>
                          <a:gd name="connsiteX2" fmla="*/ 10000 w 10000"/>
                          <a:gd name="connsiteY2" fmla="*/ 0 h 120013"/>
                        </a:gdLst>
                        <a:ahLst/>
                        <a:cxnLst>
                          <a:cxn ang="0">
                            <a:pos x="connsiteX0" y="connsiteY0"/>
                          </a:cxn>
                          <a:cxn ang="0">
                            <a:pos x="connsiteX1" y="connsiteY1"/>
                          </a:cxn>
                          <a:cxn ang="0">
                            <a:pos x="connsiteX2" y="connsiteY2"/>
                          </a:cxn>
                        </a:cxnLst>
                        <a:rect l="l" t="t" r="r" b="b"/>
                        <a:pathLst>
                          <a:path w="10000" h="120013">
                            <a:moveTo>
                              <a:pt x="0" y="0"/>
                            </a:moveTo>
                            <a:cubicBezTo>
                              <a:pt x="1683" y="66674"/>
                              <a:pt x="2272" y="100011"/>
                              <a:pt x="4949" y="120013"/>
                            </a:cubicBezTo>
                            <a:cubicBezTo>
                              <a:pt x="7727" y="110013"/>
                              <a:pt x="8350" y="66674"/>
                              <a:pt x="10000" y="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cxnSp>
                <p:nvCxnSpPr>
                  <p:cNvPr id="110" name="Straight Connector 109"/>
                  <p:cNvCxnSpPr/>
                  <p:nvPr/>
                </p:nvCxnSpPr>
                <p:spPr bwMode="auto">
                  <a:xfrm flipH="1">
                    <a:off x="2209800" y="5104661"/>
                    <a:ext cx="1953828" cy="739"/>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11" name="Straight Arrow Connector 110"/>
                  <p:cNvCxnSpPr/>
                  <p:nvPr/>
                </p:nvCxnSpPr>
                <p:spPr bwMode="auto">
                  <a:xfrm flipV="1">
                    <a:off x="3136617" y="3728621"/>
                    <a:ext cx="1115787" cy="1359405"/>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112" name="Straight Arrow Connector 111"/>
                  <p:cNvCxnSpPr>
                    <a:stCxn id="118" idx="1"/>
                  </p:cNvCxnSpPr>
                  <p:nvPr/>
                </p:nvCxnSpPr>
                <p:spPr bwMode="auto">
                  <a:xfrm flipV="1">
                    <a:off x="3151680" y="3897297"/>
                    <a:ext cx="541431" cy="1174396"/>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113" name="Straight Arrow Connector 112"/>
                  <p:cNvCxnSpPr>
                    <a:stCxn id="118" idx="1"/>
                  </p:cNvCxnSpPr>
                  <p:nvPr/>
                </p:nvCxnSpPr>
                <p:spPr bwMode="auto">
                  <a:xfrm flipV="1">
                    <a:off x="3151680" y="4305670"/>
                    <a:ext cx="1074091" cy="766023"/>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115" name="Straight Arrow Connector 114"/>
                  <p:cNvCxnSpPr>
                    <a:stCxn id="118" idx="1"/>
                  </p:cNvCxnSpPr>
                  <p:nvPr/>
                </p:nvCxnSpPr>
                <p:spPr bwMode="auto">
                  <a:xfrm flipV="1">
                    <a:off x="3151680" y="3746377"/>
                    <a:ext cx="843271" cy="1325316"/>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cxnSp>
                <p:nvCxnSpPr>
                  <p:cNvPr id="117" name="Straight Arrow Connector 116"/>
                  <p:cNvCxnSpPr>
                    <a:stCxn id="118" idx="1"/>
                  </p:cNvCxnSpPr>
                  <p:nvPr/>
                </p:nvCxnSpPr>
                <p:spPr bwMode="auto">
                  <a:xfrm flipV="1">
                    <a:off x="3151680" y="3968318"/>
                    <a:ext cx="1136235" cy="1103375"/>
                  </a:xfrm>
                  <a:prstGeom prst="straightConnector1">
                    <a:avLst/>
                  </a:prstGeom>
                  <a:solidFill>
                    <a:schemeClr val="accent1"/>
                  </a:solidFill>
                  <a:ln w="19050" cap="flat" cmpd="sng" algn="ctr">
                    <a:solidFill>
                      <a:srgbClr val="2A97FF"/>
                    </a:solidFill>
                    <a:prstDash val="solid"/>
                    <a:round/>
                    <a:headEnd type="none" w="med" len="med"/>
                    <a:tailEnd type="arrow"/>
                  </a:ln>
                  <a:effectLst/>
                </p:spPr>
              </p:cxnSp>
              <p:sp>
                <p:nvSpPr>
                  <p:cNvPr id="118" name="Freeform 6"/>
                  <p:cNvSpPr/>
                  <p:nvPr/>
                </p:nvSpPr>
                <p:spPr bwMode="auto">
                  <a:xfrm rot="13174164">
                    <a:off x="3315068" y="3416420"/>
                    <a:ext cx="874452" cy="1873189"/>
                  </a:xfrm>
                  <a:custGeom>
                    <a:avLst/>
                    <a:gdLst>
                      <a:gd name="connsiteX0" fmla="*/ 109492 w 1373080"/>
                      <a:gd name="connsiteY0" fmla="*/ 830062 h 2580443"/>
                      <a:gd name="connsiteX1" fmla="*/ 242657 w 1373080"/>
                      <a:gd name="connsiteY1" fmla="*/ 235258 h 2580443"/>
                      <a:gd name="connsiteX2" fmla="*/ 677662 w 1373080"/>
                      <a:gd name="connsiteY2" fmla="*/ 102093 h 2580443"/>
                      <a:gd name="connsiteX3" fmla="*/ 1228078 w 1373080"/>
                      <a:gd name="connsiteY3" fmla="*/ 847817 h 2580443"/>
                      <a:gd name="connsiteX4" fmla="*/ 1281344 w 1373080"/>
                      <a:gd name="connsiteY4" fmla="*/ 2028548 h 2580443"/>
                      <a:gd name="connsiteX5" fmla="*/ 677662 w 1373080"/>
                      <a:gd name="connsiteY5" fmla="*/ 2445798 h 2580443"/>
                      <a:gd name="connsiteX6" fmla="*/ 91736 w 1373080"/>
                      <a:gd name="connsiteY6" fmla="*/ 2312633 h 2580443"/>
                      <a:gd name="connsiteX7" fmla="*/ 109492 w 1373080"/>
                      <a:gd name="connsiteY7" fmla="*/ 830062 h 2580443"/>
                      <a:gd name="connsiteX0" fmla="*/ 109492 w 1373080"/>
                      <a:gd name="connsiteY0" fmla="*/ 821185 h 2571566"/>
                      <a:gd name="connsiteX1" fmla="*/ 242657 w 1373080"/>
                      <a:gd name="connsiteY1" fmla="*/ 226381 h 2571566"/>
                      <a:gd name="connsiteX2" fmla="*/ 952870 w 1373080"/>
                      <a:gd name="connsiteY2" fmla="*/ 102093 h 2571566"/>
                      <a:gd name="connsiteX3" fmla="*/ 1228078 w 1373080"/>
                      <a:gd name="connsiteY3" fmla="*/ 838940 h 2571566"/>
                      <a:gd name="connsiteX4" fmla="*/ 1281344 w 1373080"/>
                      <a:gd name="connsiteY4" fmla="*/ 2019671 h 2571566"/>
                      <a:gd name="connsiteX5" fmla="*/ 677662 w 1373080"/>
                      <a:gd name="connsiteY5" fmla="*/ 2436921 h 2571566"/>
                      <a:gd name="connsiteX6" fmla="*/ 91736 w 1373080"/>
                      <a:gd name="connsiteY6" fmla="*/ 2303756 h 2571566"/>
                      <a:gd name="connsiteX7" fmla="*/ 109492 w 1373080"/>
                      <a:gd name="connsiteY7" fmla="*/ 821185 h 2571566"/>
                      <a:gd name="connsiteX0" fmla="*/ 109492 w 1373080"/>
                      <a:gd name="connsiteY0" fmla="*/ 803430 h 2553811"/>
                      <a:gd name="connsiteX1" fmla="*/ 429088 w 1373080"/>
                      <a:gd name="connsiteY1" fmla="*/ 315158 h 2553811"/>
                      <a:gd name="connsiteX2" fmla="*/ 952870 w 1373080"/>
                      <a:gd name="connsiteY2" fmla="*/ 84338 h 2553811"/>
                      <a:gd name="connsiteX3" fmla="*/ 1228078 w 1373080"/>
                      <a:gd name="connsiteY3" fmla="*/ 821185 h 2553811"/>
                      <a:gd name="connsiteX4" fmla="*/ 1281344 w 1373080"/>
                      <a:gd name="connsiteY4" fmla="*/ 2001916 h 2553811"/>
                      <a:gd name="connsiteX5" fmla="*/ 677662 w 1373080"/>
                      <a:gd name="connsiteY5" fmla="*/ 2419166 h 2553811"/>
                      <a:gd name="connsiteX6" fmla="*/ 91736 w 1373080"/>
                      <a:gd name="connsiteY6" fmla="*/ 2286001 h 2553811"/>
                      <a:gd name="connsiteX7" fmla="*/ 109492 w 1373080"/>
                      <a:gd name="connsiteY7" fmla="*/ 803430 h 2553811"/>
                      <a:gd name="connsiteX0" fmla="*/ 109492 w 1373080"/>
                      <a:gd name="connsiteY0" fmla="*/ 565212 h 2315593"/>
                      <a:gd name="connsiteX1" fmla="*/ 429088 w 1373080"/>
                      <a:gd name="connsiteY1" fmla="*/ 76940 h 2315593"/>
                      <a:gd name="connsiteX2" fmla="*/ 908482 w 1373080"/>
                      <a:gd name="connsiteY2" fmla="*/ 103573 h 2315593"/>
                      <a:gd name="connsiteX3" fmla="*/ 1228078 w 1373080"/>
                      <a:gd name="connsiteY3" fmla="*/ 582967 h 2315593"/>
                      <a:gd name="connsiteX4" fmla="*/ 1281344 w 1373080"/>
                      <a:gd name="connsiteY4" fmla="*/ 1763698 h 2315593"/>
                      <a:gd name="connsiteX5" fmla="*/ 677662 w 1373080"/>
                      <a:gd name="connsiteY5" fmla="*/ 2180948 h 2315593"/>
                      <a:gd name="connsiteX6" fmla="*/ 91736 w 1373080"/>
                      <a:gd name="connsiteY6" fmla="*/ 2047783 h 2315593"/>
                      <a:gd name="connsiteX7" fmla="*/ 109492 w 1373080"/>
                      <a:gd name="connsiteY7" fmla="*/ 565212 h 2315593"/>
                      <a:gd name="connsiteX0" fmla="*/ 109492 w 1488490"/>
                      <a:gd name="connsiteY0" fmla="*/ 565212 h 2315593"/>
                      <a:gd name="connsiteX1" fmla="*/ 429088 w 1488490"/>
                      <a:gd name="connsiteY1" fmla="*/ 76940 h 2315593"/>
                      <a:gd name="connsiteX2" fmla="*/ 908482 w 1488490"/>
                      <a:gd name="connsiteY2" fmla="*/ 103573 h 2315593"/>
                      <a:gd name="connsiteX3" fmla="*/ 1228078 w 1488490"/>
                      <a:gd name="connsiteY3" fmla="*/ 582967 h 2315593"/>
                      <a:gd name="connsiteX4" fmla="*/ 1396754 w 1488490"/>
                      <a:gd name="connsiteY4" fmla="*/ 1976762 h 2315593"/>
                      <a:gd name="connsiteX5" fmla="*/ 677662 w 1488490"/>
                      <a:gd name="connsiteY5" fmla="*/ 2180948 h 2315593"/>
                      <a:gd name="connsiteX6" fmla="*/ 91736 w 1488490"/>
                      <a:gd name="connsiteY6" fmla="*/ 2047783 h 2315593"/>
                      <a:gd name="connsiteX7" fmla="*/ 109492 w 1488490"/>
                      <a:gd name="connsiteY7" fmla="*/ 565212 h 2315593"/>
                      <a:gd name="connsiteX0" fmla="*/ 121329 w 1491449"/>
                      <a:gd name="connsiteY0" fmla="*/ 565212 h 2370338"/>
                      <a:gd name="connsiteX1" fmla="*/ 440925 w 1491449"/>
                      <a:gd name="connsiteY1" fmla="*/ 76940 h 2370338"/>
                      <a:gd name="connsiteX2" fmla="*/ 920319 w 1491449"/>
                      <a:gd name="connsiteY2" fmla="*/ 103573 h 2370338"/>
                      <a:gd name="connsiteX3" fmla="*/ 1239915 w 1491449"/>
                      <a:gd name="connsiteY3" fmla="*/ 582967 h 2370338"/>
                      <a:gd name="connsiteX4" fmla="*/ 1408591 w 1491449"/>
                      <a:gd name="connsiteY4" fmla="*/ 1976762 h 2370338"/>
                      <a:gd name="connsiteX5" fmla="*/ 742765 w 1491449"/>
                      <a:gd name="connsiteY5" fmla="*/ 2358501 h 2370338"/>
                      <a:gd name="connsiteX6" fmla="*/ 103573 w 1491449"/>
                      <a:gd name="connsiteY6" fmla="*/ 2047783 h 2370338"/>
                      <a:gd name="connsiteX7" fmla="*/ 121329 w 1491449"/>
                      <a:gd name="connsiteY7" fmla="*/ 565212 h 2370338"/>
                      <a:gd name="connsiteX0" fmla="*/ 245617 w 1615737"/>
                      <a:gd name="connsiteY0" fmla="*/ 565212 h 2367379"/>
                      <a:gd name="connsiteX1" fmla="*/ 565213 w 1615737"/>
                      <a:gd name="connsiteY1" fmla="*/ 76940 h 2367379"/>
                      <a:gd name="connsiteX2" fmla="*/ 1044607 w 1615737"/>
                      <a:gd name="connsiteY2" fmla="*/ 103573 h 2367379"/>
                      <a:gd name="connsiteX3" fmla="*/ 1364203 w 1615737"/>
                      <a:gd name="connsiteY3" fmla="*/ 582967 h 2367379"/>
                      <a:gd name="connsiteX4" fmla="*/ 1532879 w 1615737"/>
                      <a:gd name="connsiteY4" fmla="*/ 1976762 h 2367379"/>
                      <a:gd name="connsiteX5" fmla="*/ 867053 w 1615737"/>
                      <a:gd name="connsiteY5" fmla="*/ 2358501 h 2367379"/>
                      <a:gd name="connsiteX6" fmla="*/ 103573 w 1615737"/>
                      <a:gd name="connsiteY6" fmla="*/ 2030028 h 2367379"/>
                      <a:gd name="connsiteX7" fmla="*/ 245617 w 1615737"/>
                      <a:gd name="connsiteY7" fmla="*/ 565212 h 2367379"/>
                      <a:gd name="connsiteX0" fmla="*/ 245617 w 1615737"/>
                      <a:gd name="connsiteY0" fmla="*/ 538579 h 2340746"/>
                      <a:gd name="connsiteX1" fmla="*/ 529703 w 1615737"/>
                      <a:gd name="connsiteY1" fmla="*/ 94696 h 2340746"/>
                      <a:gd name="connsiteX2" fmla="*/ 1044607 w 1615737"/>
                      <a:gd name="connsiteY2" fmla="*/ 76940 h 2340746"/>
                      <a:gd name="connsiteX3" fmla="*/ 1364203 w 1615737"/>
                      <a:gd name="connsiteY3" fmla="*/ 556334 h 2340746"/>
                      <a:gd name="connsiteX4" fmla="*/ 1532879 w 1615737"/>
                      <a:gd name="connsiteY4" fmla="*/ 1950129 h 2340746"/>
                      <a:gd name="connsiteX5" fmla="*/ 867053 w 1615737"/>
                      <a:gd name="connsiteY5" fmla="*/ 2331868 h 2340746"/>
                      <a:gd name="connsiteX6" fmla="*/ 103573 w 1615737"/>
                      <a:gd name="connsiteY6" fmla="*/ 2003395 h 2340746"/>
                      <a:gd name="connsiteX7" fmla="*/ 245617 w 1615737"/>
                      <a:gd name="connsiteY7" fmla="*/ 538579 h 2340746"/>
                      <a:gd name="connsiteX0" fmla="*/ 245617 w 1615737"/>
                      <a:gd name="connsiteY0" fmla="*/ 547456 h 2349623"/>
                      <a:gd name="connsiteX1" fmla="*/ 538580 w 1615737"/>
                      <a:gd name="connsiteY1" fmla="*/ 76940 h 2349623"/>
                      <a:gd name="connsiteX2" fmla="*/ 1044607 w 1615737"/>
                      <a:gd name="connsiteY2" fmla="*/ 85817 h 2349623"/>
                      <a:gd name="connsiteX3" fmla="*/ 1364203 w 1615737"/>
                      <a:gd name="connsiteY3" fmla="*/ 565211 h 2349623"/>
                      <a:gd name="connsiteX4" fmla="*/ 1532879 w 1615737"/>
                      <a:gd name="connsiteY4" fmla="*/ 1959006 h 2349623"/>
                      <a:gd name="connsiteX5" fmla="*/ 867053 w 1615737"/>
                      <a:gd name="connsiteY5" fmla="*/ 2340745 h 2349623"/>
                      <a:gd name="connsiteX6" fmla="*/ 103573 w 1615737"/>
                      <a:gd name="connsiteY6" fmla="*/ 2012272 h 2349623"/>
                      <a:gd name="connsiteX7" fmla="*/ 245617 w 1615737"/>
                      <a:gd name="connsiteY7" fmla="*/ 547456 h 2349623"/>
                      <a:gd name="connsiteX0" fmla="*/ 245617 w 1615737"/>
                      <a:gd name="connsiteY0" fmla="*/ 578528 h 2380695"/>
                      <a:gd name="connsiteX1" fmla="*/ 538580 w 1615737"/>
                      <a:gd name="connsiteY1" fmla="*/ 108012 h 2380695"/>
                      <a:gd name="connsiteX2" fmla="*/ 964708 w 1615737"/>
                      <a:gd name="connsiteY2" fmla="*/ 81378 h 2380695"/>
                      <a:gd name="connsiteX3" fmla="*/ 1364203 w 1615737"/>
                      <a:gd name="connsiteY3" fmla="*/ 596283 h 2380695"/>
                      <a:gd name="connsiteX4" fmla="*/ 1532879 w 1615737"/>
                      <a:gd name="connsiteY4" fmla="*/ 1990078 h 2380695"/>
                      <a:gd name="connsiteX5" fmla="*/ 867053 w 1615737"/>
                      <a:gd name="connsiteY5" fmla="*/ 2371817 h 2380695"/>
                      <a:gd name="connsiteX6" fmla="*/ 103573 w 1615737"/>
                      <a:gd name="connsiteY6" fmla="*/ 2043344 h 2380695"/>
                      <a:gd name="connsiteX7" fmla="*/ 245617 w 1615737"/>
                      <a:gd name="connsiteY7" fmla="*/ 578528 h 2380695"/>
                      <a:gd name="connsiteX0" fmla="*/ 76942 w 1447062"/>
                      <a:gd name="connsiteY0" fmla="*/ 578528 h 2404368"/>
                      <a:gd name="connsiteX1" fmla="*/ 369905 w 1447062"/>
                      <a:gd name="connsiteY1" fmla="*/ 108012 h 2404368"/>
                      <a:gd name="connsiteX2" fmla="*/ 796033 w 1447062"/>
                      <a:gd name="connsiteY2" fmla="*/ 81378 h 2404368"/>
                      <a:gd name="connsiteX3" fmla="*/ 1195528 w 1447062"/>
                      <a:gd name="connsiteY3" fmla="*/ 596283 h 2404368"/>
                      <a:gd name="connsiteX4" fmla="*/ 1364204 w 1447062"/>
                      <a:gd name="connsiteY4" fmla="*/ 1990078 h 2404368"/>
                      <a:gd name="connsiteX5" fmla="*/ 698378 w 1447062"/>
                      <a:gd name="connsiteY5" fmla="*/ 2371817 h 2404368"/>
                      <a:gd name="connsiteX6" fmla="*/ 103573 w 1447062"/>
                      <a:gd name="connsiteY6" fmla="*/ 1794769 h 2404368"/>
                      <a:gd name="connsiteX7" fmla="*/ 76942 w 1447062"/>
                      <a:gd name="connsiteY7" fmla="*/ 578528 h 2404368"/>
                      <a:gd name="connsiteX0" fmla="*/ 195311 w 1423388"/>
                      <a:gd name="connsiteY0" fmla="*/ 770877 h 2410286"/>
                      <a:gd name="connsiteX1" fmla="*/ 346231 w 1423388"/>
                      <a:gd name="connsiteY1" fmla="*/ 113930 h 2410286"/>
                      <a:gd name="connsiteX2" fmla="*/ 772359 w 1423388"/>
                      <a:gd name="connsiteY2" fmla="*/ 87296 h 2410286"/>
                      <a:gd name="connsiteX3" fmla="*/ 1171854 w 1423388"/>
                      <a:gd name="connsiteY3" fmla="*/ 602201 h 2410286"/>
                      <a:gd name="connsiteX4" fmla="*/ 1340530 w 1423388"/>
                      <a:gd name="connsiteY4" fmla="*/ 1995996 h 2410286"/>
                      <a:gd name="connsiteX5" fmla="*/ 674704 w 1423388"/>
                      <a:gd name="connsiteY5" fmla="*/ 2377735 h 2410286"/>
                      <a:gd name="connsiteX6" fmla="*/ 79899 w 1423388"/>
                      <a:gd name="connsiteY6" fmla="*/ 1800687 h 2410286"/>
                      <a:gd name="connsiteX7" fmla="*/ 195311 w 1423388"/>
                      <a:gd name="connsiteY7" fmla="*/ 770877 h 2410286"/>
                      <a:gd name="connsiteX0" fmla="*/ 195311 w 1423388"/>
                      <a:gd name="connsiteY0" fmla="*/ 748684 h 2388093"/>
                      <a:gd name="connsiteX1" fmla="*/ 435007 w 1423388"/>
                      <a:gd name="connsiteY1" fmla="*/ 189391 h 2388093"/>
                      <a:gd name="connsiteX2" fmla="*/ 772359 w 1423388"/>
                      <a:gd name="connsiteY2" fmla="*/ 65103 h 2388093"/>
                      <a:gd name="connsiteX3" fmla="*/ 1171854 w 1423388"/>
                      <a:gd name="connsiteY3" fmla="*/ 580008 h 2388093"/>
                      <a:gd name="connsiteX4" fmla="*/ 1340530 w 1423388"/>
                      <a:gd name="connsiteY4" fmla="*/ 1973803 h 2388093"/>
                      <a:gd name="connsiteX5" fmla="*/ 674704 w 1423388"/>
                      <a:gd name="connsiteY5" fmla="*/ 2355542 h 2388093"/>
                      <a:gd name="connsiteX6" fmla="*/ 79899 w 1423388"/>
                      <a:gd name="connsiteY6" fmla="*/ 1778494 h 2388093"/>
                      <a:gd name="connsiteX7" fmla="*/ 195311 w 1423388"/>
                      <a:gd name="connsiteY7" fmla="*/ 748684 h 2388093"/>
                      <a:gd name="connsiteX0" fmla="*/ 195311 w 1423388"/>
                      <a:gd name="connsiteY0" fmla="*/ 748684 h 2388093"/>
                      <a:gd name="connsiteX1" fmla="*/ 435007 w 1423388"/>
                      <a:gd name="connsiteY1" fmla="*/ 189391 h 2388093"/>
                      <a:gd name="connsiteX2" fmla="*/ 816748 w 1423388"/>
                      <a:gd name="connsiteY2" fmla="*/ 65103 h 2388093"/>
                      <a:gd name="connsiteX3" fmla="*/ 1171854 w 1423388"/>
                      <a:gd name="connsiteY3" fmla="*/ 580008 h 2388093"/>
                      <a:gd name="connsiteX4" fmla="*/ 1340530 w 1423388"/>
                      <a:gd name="connsiteY4" fmla="*/ 1973803 h 2388093"/>
                      <a:gd name="connsiteX5" fmla="*/ 674704 w 1423388"/>
                      <a:gd name="connsiteY5" fmla="*/ 2355542 h 2388093"/>
                      <a:gd name="connsiteX6" fmla="*/ 79899 w 1423388"/>
                      <a:gd name="connsiteY6" fmla="*/ 1778494 h 2388093"/>
                      <a:gd name="connsiteX7" fmla="*/ 195311 w 1423388"/>
                      <a:gd name="connsiteY7" fmla="*/ 748684 h 2388093"/>
                      <a:gd name="connsiteX0" fmla="*/ 195311 w 1405633"/>
                      <a:gd name="connsiteY0" fmla="*/ 763480 h 2402889"/>
                      <a:gd name="connsiteX1" fmla="*/ 435007 w 1405633"/>
                      <a:gd name="connsiteY1" fmla="*/ 204187 h 2402889"/>
                      <a:gd name="connsiteX2" fmla="*/ 816748 w 1405633"/>
                      <a:gd name="connsiteY2" fmla="*/ 79899 h 2402889"/>
                      <a:gd name="connsiteX3" fmla="*/ 1065322 w 1405633"/>
                      <a:gd name="connsiteY3" fmla="*/ 683580 h 2402889"/>
                      <a:gd name="connsiteX4" fmla="*/ 1340530 w 1405633"/>
                      <a:gd name="connsiteY4" fmla="*/ 1988599 h 2402889"/>
                      <a:gd name="connsiteX5" fmla="*/ 674704 w 1405633"/>
                      <a:gd name="connsiteY5" fmla="*/ 2370338 h 2402889"/>
                      <a:gd name="connsiteX6" fmla="*/ 79899 w 1405633"/>
                      <a:gd name="connsiteY6" fmla="*/ 1793290 h 2402889"/>
                      <a:gd name="connsiteX7" fmla="*/ 195311 w 1405633"/>
                      <a:gd name="connsiteY7" fmla="*/ 763480 h 2402889"/>
                      <a:gd name="connsiteX0" fmla="*/ 306282 w 1383439"/>
                      <a:gd name="connsiteY0" fmla="*/ 870013 h 2402889"/>
                      <a:gd name="connsiteX1" fmla="*/ 412813 w 1383439"/>
                      <a:gd name="connsiteY1" fmla="*/ 204187 h 2402889"/>
                      <a:gd name="connsiteX2" fmla="*/ 794554 w 1383439"/>
                      <a:gd name="connsiteY2" fmla="*/ 79899 h 2402889"/>
                      <a:gd name="connsiteX3" fmla="*/ 1043128 w 1383439"/>
                      <a:gd name="connsiteY3" fmla="*/ 683580 h 2402889"/>
                      <a:gd name="connsiteX4" fmla="*/ 1318336 w 1383439"/>
                      <a:gd name="connsiteY4" fmla="*/ 1988599 h 2402889"/>
                      <a:gd name="connsiteX5" fmla="*/ 652510 w 1383439"/>
                      <a:gd name="connsiteY5" fmla="*/ 2370338 h 2402889"/>
                      <a:gd name="connsiteX6" fmla="*/ 57705 w 1383439"/>
                      <a:gd name="connsiteY6" fmla="*/ 1793290 h 2402889"/>
                      <a:gd name="connsiteX7" fmla="*/ 306282 w 1383439"/>
                      <a:gd name="connsiteY7" fmla="*/ 870013 h 2402889"/>
                      <a:gd name="connsiteX0" fmla="*/ 306282 w 1383439"/>
                      <a:gd name="connsiteY0" fmla="*/ 861135 h 2394011"/>
                      <a:gd name="connsiteX1" fmla="*/ 545978 w 1383439"/>
                      <a:gd name="connsiteY1" fmla="*/ 248575 h 2394011"/>
                      <a:gd name="connsiteX2" fmla="*/ 794554 w 1383439"/>
                      <a:gd name="connsiteY2" fmla="*/ 71021 h 2394011"/>
                      <a:gd name="connsiteX3" fmla="*/ 1043128 w 1383439"/>
                      <a:gd name="connsiteY3" fmla="*/ 674702 h 2394011"/>
                      <a:gd name="connsiteX4" fmla="*/ 1318336 w 1383439"/>
                      <a:gd name="connsiteY4" fmla="*/ 1979721 h 2394011"/>
                      <a:gd name="connsiteX5" fmla="*/ 652510 w 1383439"/>
                      <a:gd name="connsiteY5" fmla="*/ 2361460 h 2394011"/>
                      <a:gd name="connsiteX6" fmla="*/ 57705 w 1383439"/>
                      <a:gd name="connsiteY6" fmla="*/ 1784412 h 2394011"/>
                      <a:gd name="connsiteX7" fmla="*/ 306282 w 1383439"/>
                      <a:gd name="connsiteY7" fmla="*/ 861135 h 2394011"/>
                      <a:gd name="connsiteX0" fmla="*/ 306282 w 1383439"/>
                      <a:gd name="connsiteY0" fmla="*/ 643632 h 2176508"/>
                      <a:gd name="connsiteX1" fmla="*/ 545978 w 1383439"/>
                      <a:gd name="connsiteY1" fmla="*/ 31072 h 2176508"/>
                      <a:gd name="connsiteX2" fmla="*/ 1043128 w 1383439"/>
                      <a:gd name="connsiteY2" fmla="*/ 457199 h 2176508"/>
                      <a:gd name="connsiteX3" fmla="*/ 1318336 w 1383439"/>
                      <a:gd name="connsiteY3" fmla="*/ 1762218 h 2176508"/>
                      <a:gd name="connsiteX4" fmla="*/ 652510 w 1383439"/>
                      <a:gd name="connsiteY4" fmla="*/ 2143957 h 2176508"/>
                      <a:gd name="connsiteX5" fmla="*/ 57705 w 1383439"/>
                      <a:gd name="connsiteY5" fmla="*/ 1566909 h 2176508"/>
                      <a:gd name="connsiteX6" fmla="*/ 306282 w 1383439"/>
                      <a:gd name="connsiteY6" fmla="*/ 643632 h 2176508"/>
                      <a:gd name="connsiteX0" fmla="*/ 306282 w 1383439"/>
                      <a:gd name="connsiteY0" fmla="*/ 688021 h 2220897"/>
                      <a:gd name="connsiteX1" fmla="*/ 661387 w 1383439"/>
                      <a:gd name="connsiteY1" fmla="*/ 31072 h 2220897"/>
                      <a:gd name="connsiteX2" fmla="*/ 1043128 w 1383439"/>
                      <a:gd name="connsiteY2" fmla="*/ 501588 h 2220897"/>
                      <a:gd name="connsiteX3" fmla="*/ 1318336 w 1383439"/>
                      <a:gd name="connsiteY3" fmla="*/ 1806607 h 2220897"/>
                      <a:gd name="connsiteX4" fmla="*/ 652510 w 1383439"/>
                      <a:gd name="connsiteY4" fmla="*/ 2188346 h 2220897"/>
                      <a:gd name="connsiteX5" fmla="*/ 57705 w 1383439"/>
                      <a:gd name="connsiteY5" fmla="*/ 1611298 h 2220897"/>
                      <a:gd name="connsiteX6" fmla="*/ 306282 w 1383439"/>
                      <a:gd name="connsiteY6" fmla="*/ 688021 h 2220897"/>
                      <a:gd name="connsiteX0" fmla="*/ 306282 w 1383439"/>
                      <a:gd name="connsiteY0" fmla="*/ 688021 h 2220897"/>
                      <a:gd name="connsiteX1" fmla="*/ 661387 w 1383439"/>
                      <a:gd name="connsiteY1" fmla="*/ 31072 h 2220897"/>
                      <a:gd name="connsiteX2" fmla="*/ 1043128 w 1383439"/>
                      <a:gd name="connsiteY2" fmla="*/ 501588 h 2220897"/>
                      <a:gd name="connsiteX3" fmla="*/ 1318336 w 1383439"/>
                      <a:gd name="connsiteY3" fmla="*/ 1806607 h 2220897"/>
                      <a:gd name="connsiteX4" fmla="*/ 652510 w 1383439"/>
                      <a:gd name="connsiteY4" fmla="*/ 2188346 h 2220897"/>
                      <a:gd name="connsiteX5" fmla="*/ 57705 w 1383439"/>
                      <a:gd name="connsiteY5" fmla="*/ 1611298 h 2220897"/>
                      <a:gd name="connsiteX6" fmla="*/ 306282 w 1383439"/>
                      <a:gd name="connsiteY6" fmla="*/ 688021 h 2220897"/>
                      <a:gd name="connsiteX0" fmla="*/ 306282 w 1383439"/>
                      <a:gd name="connsiteY0" fmla="*/ 656949 h 2189825"/>
                      <a:gd name="connsiteX1" fmla="*/ 661387 w 1383439"/>
                      <a:gd name="connsiteY1" fmla="*/ 0 h 2189825"/>
                      <a:gd name="connsiteX2" fmla="*/ 1043128 w 1383439"/>
                      <a:gd name="connsiteY2" fmla="*/ 470516 h 2189825"/>
                      <a:gd name="connsiteX3" fmla="*/ 1318336 w 1383439"/>
                      <a:gd name="connsiteY3" fmla="*/ 1775535 h 2189825"/>
                      <a:gd name="connsiteX4" fmla="*/ 652510 w 1383439"/>
                      <a:gd name="connsiteY4" fmla="*/ 2157274 h 2189825"/>
                      <a:gd name="connsiteX5" fmla="*/ 57705 w 1383439"/>
                      <a:gd name="connsiteY5" fmla="*/ 1580226 h 2189825"/>
                      <a:gd name="connsiteX6" fmla="*/ 306282 w 1383439"/>
                      <a:gd name="connsiteY6" fmla="*/ 656949 h 2189825"/>
                      <a:gd name="connsiteX0" fmla="*/ 306282 w 1380480"/>
                      <a:gd name="connsiteY0" fmla="*/ 656949 h 2189825"/>
                      <a:gd name="connsiteX1" fmla="*/ 661387 w 1380480"/>
                      <a:gd name="connsiteY1" fmla="*/ 0 h 2189825"/>
                      <a:gd name="connsiteX2" fmla="*/ 1025373 w 1380480"/>
                      <a:gd name="connsiteY2" fmla="*/ 648070 h 2189825"/>
                      <a:gd name="connsiteX3" fmla="*/ 1318336 w 1380480"/>
                      <a:gd name="connsiteY3" fmla="*/ 1775535 h 2189825"/>
                      <a:gd name="connsiteX4" fmla="*/ 652510 w 1380480"/>
                      <a:gd name="connsiteY4" fmla="*/ 2157274 h 2189825"/>
                      <a:gd name="connsiteX5" fmla="*/ 57705 w 1380480"/>
                      <a:gd name="connsiteY5" fmla="*/ 1580226 h 2189825"/>
                      <a:gd name="connsiteX6" fmla="*/ 306282 w 1380480"/>
                      <a:gd name="connsiteY6" fmla="*/ 656949 h 2189825"/>
                      <a:gd name="connsiteX0" fmla="*/ 306282 w 1380480"/>
                      <a:gd name="connsiteY0" fmla="*/ 656949 h 2189825"/>
                      <a:gd name="connsiteX1" fmla="*/ 661387 w 1380480"/>
                      <a:gd name="connsiteY1" fmla="*/ 0 h 2189825"/>
                      <a:gd name="connsiteX2" fmla="*/ 1025373 w 1380480"/>
                      <a:gd name="connsiteY2" fmla="*/ 701336 h 2189825"/>
                      <a:gd name="connsiteX3" fmla="*/ 1318336 w 1380480"/>
                      <a:gd name="connsiteY3" fmla="*/ 1775535 h 2189825"/>
                      <a:gd name="connsiteX4" fmla="*/ 652510 w 1380480"/>
                      <a:gd name="connsiteY4" fmla="*/ 2157274 h 2189825"/>
                      <a:gd name="connsiteX5" fmla="*/ 57705 w 1380480"/>
                      <a:gd name="connsiteY5" fmla="*/ 1580226 h 2189825"/>
                      <a:gd name="connsiteX6" fmla="*/ 306282 w 1380480"/>
                      <a:gd name="connsiteY6" fmla="*/ 656949 h 2189825"/>
                      <a:gd name="connsiteX0" fmla="*/ 306282 w 1158538"/>
                      <a:gd name="connsiteY0" fmla="*/ 656949 h 2158754"/>
                      <a:gd name="connsiteX1" fmla="*/ 661387 w 1158538"/>
                      <a:gd name="connsiteY1" fmla="*/ 0 h 2158754"/>
                      <a:gd name="connsiteX2" fmla="*/ 1025373 w 1158538"/>
                      <a:gd name="connsiteY2" fmla="*/ 701336 h 2158754"/>
                      <a:gd name="connsiteX3" fmla="*/ 1096394 w 1158538"/>
                      <a:gd name="connsiteY3" fmla="*/ 1571348 h 2158754"/>
                      <a:gd name="connsiteX4" fmla="*/ 652510 w 1158538"/>
                      <a:gd name="connsiteY4" fmla="*/ 2157274 h 2158754"/>
                      <a:gd name="connsiteX5" fmla="*/ 57705 w 1158538"/>
                      <a:gd name="connsiteY5" fmla="*/ 1580226 h 2158754"/>
                      <a:gd name="connsiteX6" fmla="*/ 306282 w 1158538"/>
                      <a:gd name="connsiteY6" fmla="*/ 656949 h 2158754"/>
                      <a:gd name="connsiteX0" fmla="*/ 75462 w 927718"/>
                      <a:gd name="connsiteY0" fmla="*/ 656949 h 2170590"/>
                      <a:gd name="connsiteX1" fmla="*/ 430567 w 927718"/>
                      <a:gd name="connsiteY1" fmla="*/ 0 h 2170590"/>
                      <a:gd name="connsiteX2" fmla="*/ 794553 w 927718"/>
                      <a:gd name="connsiteY2" fmla="*/ 701336 h 2170590"/>
                      <a:gd name="connsiteX3" fmla="*/ 865574 w 927718"/>
                      <a:gd name="connsiteY3" fmla="*/ 1571348 h 2170590"/>
                      <a:gd name="connsiteX4" fmla="*/ 421690 w 927718"/>
                      <a:gd name="connsiteY4" fmla="*/ 2157274 h 2170590"/>
                      <a:gd name="connsiteX5" fmla="*/ 57705 w 927718"/>
                      <a:gd name="connsiteY5" fmla="*/ 1491450 h 2170590"/>
                      <a:gd name="connsiteX6" fmla="*/ 75462 w 927718"/>
                      <a:gd name="connsiteY6" fmla="*/ 656949 h 2170590"/>
                      <a:gd name="connsiteX0" fmla="*/ 76941 w 927717"/>
                      <a:gd name="connsiteY0" fmla="*/ 656949 h 1779973"/>
                      <a:gd name="connsiteX1" fmla="*/ 432046 w 927717"/>
                      <a:gd name="connsiteY1" fmla="*/ 0 h 1779973"/>
                      <a:gd name="connsiteX2" fmla="*/ 796032 w 927717"/>
                      <a:gd name="connsiteY2" fmla="*/ 701336 h 1779973"/>
                      <a:gd name="connsiteX3" fmla="*/ 867053 w 927717"/>
                      <a:gd name="connsiteY3" fmla="*/ 1571348 h 1779973"/>
                      <a:gd name="connsiteX4" fmla="*/ 432046 w 927717"/>
                      <a:gd name="connsiteY4" fmla="*/ 1766657 h 1779973"/>
                      <a:gd name="connsiteX5" fmla="*/ 59184 w 927717"/>
                      <a:gd name="connsiteY5" fmla="*/ 1491450 h 1779973"/>
                      <a:gd name="connsiteX6" fmla="*/ 76941 w 927717"/>
                      <a:gd name="connsiteY6" fmla="*/ 656949 h 1779973"/>
                      <a:gd name="connsiteX0" fmla="*/ 85819 w 927718"/>
                      <a:gd name="connsiteY0" fmla="*/ 656949 h 1886505"/>
                      <a:gd name="connsiteX1" fmla="*/ 440924 w 927718"/>
                      <a:gd name="connsiteY1" fmla="*/ 0 h 1886505"/>
                      <a:gd name="connsiteX2" fmla="*/ 804910 w 927718"/>
                      <a:gd name="connsiteY2" fmla="*/ 701336 h 1886505"/>
                      <a:gd name="connsiteX3" fmla="*/ 875931 w 927718"/>
                      <a:gd name="connsiteY3" fmla="*/ 1571348 h 1886505"/>
                      <a:gd name="connsiteX4" fmla="*/ 494190 w 927718"/>
                      <a:gd name="connsiteY4" fmla="*/ 1873189 h 1886505"/>
                      <a:gd name="connsiteX5" fmla="*/ 68062 w 927718"/>
                      <a:gd name="connsiteY5" fmla="*/ 1491450 h 1886505"/>
                      <a:gd name="connsiteX6" fmla="*/ 85819 w 927718"/>
                      <a:gd name="connsiteY6" fmla="*/ 656949 h 1886505"/>
                      <a:gd name="connsiteX0" fmla="*/ 85819 w 918840"/>
                      <a:gd name="connsiteY0" fmla="*/ 656949 h 1879108"/>
                      <a:gd name="connsiteX1" fmla="*/ 440924 w 918840"/>
                      <a:gd name="connsiteY1" fmla="*/ 0 h 1879108"/>
                      <a:gd name="connsiteX2" fmla="*/ 804910 w 918840"/>
                      <a:gd name="connsiteY2" fmla="*/ 701336 h 1879108"/>
                      <a:gd name="connsiteX3" fmla="*/ 867053 w 918840"/>
                      <a:gd name="connsiteY3" fmla="*/ 1455938 h 1879108"/>
                      <a:gd name="connsiteX4" fmla="*/ 494190 w 918840"/>
                      <a:gd name="connsiteY4" fmla="*/ 1873189 h 1879108"/>
                      <a:gd name="connsiteX5" fmla="*/ 68062 w 918840"/>
                      <a:gd name="connsiteY5" fmla="*/ 1491450 h 1879108"/>
                      <a:gd name="connsiteX6" fmla="*/ 85819 w 918840"/>
                      <a:gd name="connsiteY6" fmla="*/ 656949 h 1879108"/>
                      <a:gd name="connsiteX0" fmla="*/ 85819 w 917360"/>
                      <a:gd name="connsiteY0" fmla="*/ 656949 h 1879108"/>
                      <a:gd name="connsiteX1" fmla="*/ 440924 w 917360"/>
                      <a:gd name="connsiteY1" fmla="*/ 0 h 1879108"/>
                      <a:gd name="connsiteX2" fmla="*/ 796032 w 917360"/>
                      <a:gd name="connsiteY2" fmla="*/ 656948 h 1879108"/>
                      <a:gd name="connsiteX3" fmla="*/ 867053 w 917360"/>
                      <a:gd name="connsiteY3" fmla="*/ 1455938 h 1879108"/>
                      <a:gd name="connsiteX4" fmla="*/ 494190 w 917360"/>
                      <a:gd name="connsiteY4" fmla="*/ 1873189 h 1879108"/>
                      <a:gd name="connsiteX5" fmla="*/ 68062 w 917360"/>
                      <a:gd name="connsiteY5" fmla="*/ 1491450 h 1879108"/>
                      <a:gd name="connsiteX6" fmla="*/ 85819 w 917360"/>
                      <a:gd name="connsiteY6" fmla="*/ 656949 h 1879108"/>
                      <a:gd name="connsiteX0" fmla="*/ 94697 w 926238"/>
                      <a:gd name="connsiteY0" fmla="*/ 656949 h 1885026"/>
                      <a:gd name="connsiteX1" fmla="*/ 449802 w 926238"/>
                      <a:gd name="connsiteY1" fmla="*/ 0 h 1885026"/>
                      <a:gd name="connsiteX2" fmla="*/ 804910 w 926238"/>
                      <a:gd name="connsiteY2" fmla="*/ 656948 h 1885026"/>
                      <a:gd name="connsiteX3" fmla="*/ 875931 w 926238"/>
                      <a:gd name="connsiteY3" fmla="*/ 1455938 h 1885026"/>
                      <a:gd name="connsiteX4" fmla="*/ 503068 w 926238"/>
                      <a:gd name="connsiteY4" fmla="*/ 1873189 h 1885026"/>
                      <a:gd name="connsiteX5" fmla="*/ 68062 w 926238"/>
                      <a:gd name="connsiteY5" fmla="*/ 1384917 h 1885026"/>
                      <a:gd name="connsiteX6" fmla="*/ 94697 w 926238"/>
                      <a:gd name="connsiteY6" fmla="*/ 656949 h 1885026"/>
                      <a:gd name="connsiteX0" fmla="*/ 94697 w 961748"/>
                      <a:gd name="connsiteY0" fmla="*/ 656949 h 1882067"/>
                      <a:gd name="connsiteX1" fmla="*/ 449802 w 961748"/>
                      <a:gd name="connsiteY1" fmla="*/ 0 h 1882067"/>
                      <a:gd name="connsiteX2" fmla="*/ 804910 w 961748"/>
                      <a:gd name="connsiteY2" fmla="*/ 656948 h 1882067"/>
                      <a:gd name="connsiteX3" fmla="*/ 911441 w 961748"/>
                      <a:gd name="connsiteY3" fmla="*/ 1331650 h 1882067"/>
                      <a:gd name="connsiteX4" fmla="*/ 503068 w 961748"/>
                      <a:gd name="connsiteY4" fmla="*/ 1873189 h 1882067"/>
                      <a:gd name="connsiteX5" fmla="*/ 68062 w 961748"/>
                      <a:gd name="connsiteY5" fmla="*/ 1384917 h 1882067"/>
                      <a:gd name="connsiteX6" fmla="*/ 94697 w 961748"/>
                      <a:gd name="connsiteY6" fmla="*/ 656949 h 1882067"/>
                      <a:gd name="connsiteX0" fmla="*/ 94697 w 952871"/>
                      <a:gd name="connsiteY0" fmla="*/ 656949 h 1874668"/>
                      <a:gd name="connsiteX1" fmla="*/ 449802 w 952871"/>
                      <a:gd name="connsiteY1" fmla="*/ 0 h 1874668"/>
                      <a:gd name="connsiteX2" fmla="*/ 804910 w 952871"/>
                      <a:gd name="connsiteY2" fmla="*/ 656948 h 1874668"/>
                      <a:gd name="connsiteX3" fmla="*/ 902564 w 952871"/>
                      <a:gd name="connsiteY3" fmla="*/ 1393793 h 1874668"/>
                      <a:gd name="connsiteX4" fmla="*/ 503068 w 952871"/>
                      <a:gd name="connsiteY4" fmla="*/ 1873189 h 1874668"/>
                      <a:gd name="connsiteX5" fmla="*/ 68062 w 952871"/>
                      <a:gd name="connsiteY5" fmla="*/ 1384917 h 1874668"/>
                      <a:gd name="connsiteX6" fmla="*/ 94697 w 952871"/>
                      <a:gd name="connsiteY6" fmla="*/ 656949 h 1874668"/>
                      <a:gd name="connsiteX0" fmla="*/ 94697 w 926238"/>
                      <a:gd name="connsiteY0" fmla="*/ 656949 h 1874668"/>
                      <a:gd name="connsiteX1" fmla="*/ 449802 w 926238"/>
                      <a:gd name="connsiteY1" fmla="*/ 0 h 1874668"/>
                      <a:gd name="connsiteX2" fmla="*/ 804910 w 926238"/>
                      <a:gd name="connsiteY2" fmla="*/ 656948 h 1874668"/>
                      <a:gd name="connsiteX3" fmla="*/ 902564 w 926238"/>
                      <a:gd name="connsiteY3" fmla="*/ 1393793 h 1874668"/>
                      <a:gd name="connsiteX4" fmla="*/ 503068 w 926238"/>
                      <a:gd name="connsiteY4" fmla="*/ 1873189 h 1874668"/>
                      <a:gd name="connsiteX5" fmla="*/ 68062 w 926238"/>
                      <a:gd name="connsiteY5" fmla="*/ 1384917 h 1874668"/>
                      <a:gd name="connsiteX6" fmla="*/ 94697 w 926238"/>
                      <a:gd name="connsiteY6" fmla="*/ 656949 h 1874668"/>
                      <a:gd name="connsiteX0" fmla="*/ 87299 w 918840"/>
                      <a:gd name="connsiteY0" fmla="*/ 656949 h 1874668"/>
                      <a:gd name="connsiteX1" fmla="*/ 442404 w 918840"/>
                      <a:gd name="connsiteY1" fmla="*/ 0 h 1874668"/>
                      <a:gd name="connsiteX2" fmla="*/ 797512 w 918840"/>
                      <a:gd name="connsiteY2" fmla="*/ 656948 h 1874668"/>
                      <a:gd name="connsiteX3" fmla="*/ 895166 w 918840"/>
                      <a:gd name="connsiteY3" fmla="*/ 1393793 h 1874668"/>
                      <a:gd name="connsiteX4" fmla="*/ 451282 w 918840"/>
                      <a:gd name="connsiteY4" fmla="*/ 1873189 h 1874668"/>
                      <a:gd name="connsiteX5" fmla="*/ 60664 w 918840"/>
                      <a:gd name="connsiteY5" fmla="*/ 1384917 h 1874668"/>
                      <a:gd name="connsiteX6" fmla="*/ 87299 w 918840"/>
                      <a:gd name="connsiteY6" fmla="*/ 656949 h 1874668"/>
                      <a:gd name="connsiteX0" fmla="*/ 87299 w 856697"/>
                      <a:gd name="connsiteY0" fmla="*/ 656949 h 1874668"/>
                      <a:gd name="connsiteX1" fmla="*/ 442404 w 856697"/>
                      <a:gd name="connsiteY1" fmla="*/ 0 h 1874668"/>
                      <a:gd name="connsiteX2" fmla="*/ 797512 w 856697"/>
                      <a:gd name="connsiteY2" fmla="*/ 656948 h 1874668"/>
                      <a:gd name="connsiteX3" fmla="*/ 797512 w 856697"/>
                      <a:gd name="connsiteY3" fmla="*/ 1393793 h 1874668"/>
                      <a:gd name="connsiteX4" fmla="*/ 451282 w 856697"/>
                      <a:gd name="connsiteY4" fmla="*/ 1873189 h 1874668"/>
                      <a:gd name="connsiteX5" fmla="*/ 60664 w 856697"/>
                      <a:gd name="connsiteY5" fmla="*/ 1384917 h 1874668"/>
                      <a:gd name="connsiteX6" fmla="*/ 87299 w 856697"/>
                      <a:gd name="connsiteY6" fmla="*/ 656949 h 1874668"/>
                      <a:gd name="connsiteX0" fmla="*/ 87299 w 861136"/>
                      <a:gd name="connsiteY0" fmla="*/ 656949 h 1873189"/>
                      <a:gd name="connsiteX1" fmla="*/ 442404 w 861136"/>
                      <a:gd name="connsiteY1" fmla="*/ 0 h 1873189"/>
                      <a:gd name="connsiteX2" fmla="*/ 797512 w 861136"/>
                      <a:gd name="connsiteY2" fmla="*/ 656948 h 1873189"/>
                      <a:gd name="connsiteX3" fmla="*/ 824145 w 861136"/>
                      <a:gd name="connsiteY3" fmla="*/ 1384916 h 1873189"/>
                      <a:gd name="connsiteX4" fmla="*/ 451282 w 861136"/>
                      <a:gd name="connsiteY4" fmla="*/ 1873189 h 1873189"/>
                      <a:gd name="connsiteX5" fmla="*/ 60664 w 861136"/>
                      <a:gd name="connsiteY5" fmla="*/ 1384917 h 1873189"/>
                      <a:gd name="connsiteX6" fmla="*/ 87299 w 861136"/>
                      <a:gd name="connsiteY6" fmla="*/ 656949 h 1873189"/>
                      <a:gd name="connsiteX0" fmla="*/ 87299 w 874452"/>
                      <a:gd name="connsiteY0" fmla="*/ 656949 h 1873189"/>
                      <a:gd name="connsiteX1" fmla="*/ 442404 w 874452"/>
                      <a:gd name="connsiteY1" fmla="*/ 0 h 1873189"/>
                      <a:gd name="connsiteX2" fmla="*/ 797512 w 874452"/>
                      <a:gd name="connsiteY2" fmla="*/ 656948 h 1873189"/>
                      <a:gd name="connsiteX3" fmla="*/ 824145 w 874452"/>
                      <a:gd name="connsiteY3" fmla="*/ 1384916 h 1873189"/>
                      <a:gd name="connsiteX4" fmla="*/ 451282 w 874452"/>
                      <a:gd name="connsiteY4" fmla="*/ 1873189 h 1873189"/>
                      <a:gd name="connsiteX5" fmla="*/ 60664 w 874452"/>
                      <a:gd name="connsiteY5" fmla="*/ 1384917 h 1873189"/>
                      <a:gd name="connsiteX6" fmla="*/ 87299 w 874452"/>
                      <a:gd name="connsiteY6" fmla="*/ 656949 h 1873189"/>
                      <a:gd name="connsiteX0" fmla="*/ 87299 w 874452"/>
                      <a:gd name="connsiteY0" fmla="*/ 656949 h 1873189"/>
                      <a:gd name="connsiteX1" fmla="*/ 442404 w 874452"/>
                      <a:gd name="connsiteY1" fmla="*/ 0 h 1873189"/>
                      <a:gd name="connsiteX2" fmla="*/ 797512 w 874452"/>
                      <a:gd name="connsiteY2" fmla="*/ 656948 h 1873189"/>
                      <a:gd name="connsiteX3" fmla="*/ 824145 w 874452"/>
                      <a:gd name="connsiteY3" fmla="*/ 1384916 h 1873189"/>
                      <a:gd name="connsiteX4" fmla="*/ 451282 w 874452"/>
                      <a:gd name="connsiteY4" fmla="*/ 1873189 h 1873189"/>
                      <a:gd name="connsiteX5" fmla="*/ 60664 w 874452"/>
                      <a:gd name="connsiteY5" fmla="*/ 1384917 h 1873189"/>
                      <a:gd name="connsiteX6" fmla="*/ 87299 w 874452"/>
                      <a:gd name="connsiteY6" fmla="*/ 656949 h 187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452" h="1873189">
                        <a:moveTo>
                          <a:pt x="87299" y="656949"/>
                        </a:moveTo>
                        <a:cubicBezTo>
                          <a:pt x="150922" y="426130"/>
                          <a:pt x="319596" y="31072"/>
                          <a:pt x="442404" y="0"/>
                        </a:cubicBezTo>
                        <a:cubicBezTo>
                          <a:pt x="574089" y="13316"/>
                          <a:pt x="733889" y="426129"/>
                          <a:pt x="797512" y="656948"/>
                        </a:cubicBezTo>
                        <a:cubicBezTo>
                          <a:pt x="861136" y="887767"/>
                          <a:pt x="874452" y="1182209"/>
                          <a:pt x="824145" y="1384916"/>
                        </a:cubicBezTo>
                        <a:cubicBezTo>
                          <a:pt x="773838" y="1587623"/>
                          <a:pt x="578529" y="1873189"/>
                          <a:pt x="451282" y="1873189"/>
                        </a:cubicBezTo>
                        <a:cubicBezTo>
                          <a:pt x="324035" y="1873189"/>
                          <a:pt x="121328" y="1587624"/>
                          <a:pt x="60664" y="1384917"/>
                        </a:cubicBezTo>
                        <a:cubicBezTo>
                          <a:pt x="0" y="1182210"/>
                          <a:pt x="23676" y="887768"/>
                          <a:pt x="87299" y="656949"/>
                        </a:cubicBezTo>
                        <a:close/>
                      </a:path>
                    </a:pathLst>
                  </a:custGeom>
                  <a:solidFill>
                    <a:srgbClr val="2A97FF">
                      <a:alpha val="35000"/>
                    </a:srgbClr>
                  </a:solidFill>
                  <a:ln w="2540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nvGrpSpPr>
                <p:cNvPr id="103" name="Group 102"/>
                <p:cNvGrpSpPr/>
                <p:nvPr/>
              </p:nvGrpSpPr>
              <p:grpSpPr>
                <a:xfrm rot="10800000">
                  <a:off x="798991" y="1516603"/>
                  <a:ext cx="1877319" cy="1643850"/>
                  <a:chOff x="1384917" y="1791809"/>
                  <a:chExt cx="2331558" cy="2041599"/>
                </a:xfrm>
              </p:grpSpPr>
              <p:cxnSp>
                <p:nvCxnSpPr>
                  <p:cNvPr id="42" name="Straight Connector 41"/>
                  <p:cNvCxnSpPr/>
                  <p:nvPr/>
                </p:nvCxnSpPr>
                <p:spPr bwMode="auto">
                  <a:xfrm flipH="1" flipV="1">
                    <a:off x="3675355" y="1926454"/>
                    <a:ext cx="12173" cy="1906954"/>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flipH="1" flipV="1">
                    <a:off x="1384917" y="3826276"/>
                    <a:ext cx="2331558" cy="2169"/>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68" name="Sun 4"/>
                  <p:cNvSpPr/>
                  <p:nvPr/>
                </p:nvSpPr>
                <p:spPr bwMode="auto">
                  <a:xfrm>
                    <a:off x="1517917" y="1791809"/>
                    <a:ext cx="790003" cy="752600"/>
                  </a:xfrm>
                  <a:prstGeom prst="sun">
                    <a:avLst>
                      <a:gd name="adj" fmla="val 36086"/>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69" name="Straight Arrow Connector 68"/>
                  <p:cNvCxnSpPr/>
                  <p:nvPr/>
                </p:nvCxnSpPr>
                <p:spPr bwMode="auto">
                  <a:xfrm>
                    <a:off x="2405849" y="2308194"/>
                    <a:ext cx="1221803" cy="352119"/>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76" name="Straight Arrow Connector 75"/>
                  <p:cNvCxnSpPr/>
                  <p:nvPr/>
                </p:nvCxnSpPr>
                <p:spPr bwMode="auto">
                  <a:xfrm>
                    <a:off x="2308194" y="2467992"/>
                    <a:ext cx="1322773" cy="887767"/>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94" name="Straight Arrow Connector 93"/>
                  <p:cNvCxnSpPr/>
                  <p:nvPr/>
                </p:nvCxnSpPr>
                <p:spPr bwMode="auto">
                  <a:xfrm>
                    <a:off x="2175029" y="2601157"/>
                    <a:ext cx="1038688" cy="1162975"/>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cxnSp>
                <p:nvCxnSpPr>
                  <p:cNvPr id="97" name="Straight Arrow Connector 96"/>
                  <p:cNvCxnSpPr/>
                  <p:nvPr/>
                </p:nvCxnSpPr>
                <p:spPr bwMode="auto">
                  <a:xfrm>
                    <a:off x="1998955" y="2673658"/>
                    <a:ext cx="451282" cy="1081596"/>
                  </a:xfrm>
                  <a:prstGeom prst="straightConnector1">
                    <a:avLst/>
                  </a:prstGeom>
                  <a:solidFill>
                    <a:schemeClr val="accent1"/>
                  </a:solidFill>
                  <a:ln w="38100" cap="flat" cmpd="sng" algn="ctr">
                    <a:solidFill>
                      <a:srgbClr val="FFC000"/>
                    </a:solidFill>
                    <a:prstDash val="solid"/>
                    <a:round/>
                    <a:headEnd type="none" w="med" len="med"/>
                    <a:tailEnd type="arrow"/>
                  </a:ln>
                  <a:effectLst/>
                </p:spPr>
              </p:cxnSp>
            </p:grpSp>
          </p:grpSp>
        </p:grpSp>
        <p:sp>
          <p:nvSpPr>
            <p:cNvPr id="70" name="TextBox 69"/>
            <p:cNvSpPr txBox="1"/>
            <p:nvPr/>
          </p:nvSpPr>
          <p:spPr>
            <a:xfrm>
              <a:off x="564777" y="4159624"/>
              <a:ext cx="1775012" cy="369332"/>
            </a:xfrm>
            <a:prstGeom prst="rect">
              <a:avLst/>
            </a:prstGeom>
            <a:noFill/>
          </p:spPr>
          <p:txBody>
            <a:bodyPr wrap="square" rtlCol="0">
              <a:spAutoFit/>
            </a:bodyPr>
            <a:lstStyle/>
            <a:p>
              <a:pPr algn="ctr"/>
              <a:r>
                <a:rPr lang="en-US" b="1" dirty="0" smtClean="0"/>
                <a:t>Eye Tracing</a:t>
              </a:r>
              <a:endParaRPr lang="en-US" b="1" dirty="0"/>
            </a:p>
          </p:txBody>
        </p:sp>
        <p:sp>
          <p:nvSpPr>
            <p:cNvPr id="71" name="TextBox 70"/>
            <p:cNvSpPr txBox="1"/>
            <p:nvPr/>
          </p:nvSpPr>
          <p:spPr>
            <a:xfrm>
              <a:off x="2375647" y="1766047"/>
              <a:ext cx="1676400" cy="369332"/>
            </a:xfrm>
            <a:prstGeom prst="rect">
              <a:avLst/>
            </a:prstGeom>
            <a:noFill/>
          </p:spPr>
          <p:txBody>
            <a:bodyPr wrap="square" rtlCol="0">
              <a:spAutoFit/>
            </a:bodyPr>
            <a:lstStyle/>
            <a:p>
              <a:pPr algn="ctr"/>
              <a:r>
                <a:rPr lang="en-US" b="1" dirty="0" smtClean="0"/>
                <a:t>VPL Tracing</a:t>
              </a:r>
              <a:endParaRPr lang="en-US" b="1" dirty="0"/>
            </a:p>
          </p:txBody>
        </p:sp>
      </p:grpSp>
      <p:grpSp>
        <p:nvGrpSpPr>
          <p:cNvPr id="168" name="Group 129"/>
          <p:cNvGrpSpPr/>
          <p:nvPr/>
        </p:nvGrpSpPr>
        <p:grpSpPr>
          <a:xfrm>
            <a:off x="669959" y="1871231"/>
            <a:ext cx="3486377" cy="3611864"/>
            <a:chOff x="4755704" y="1880195"/>
            <a:chExt cx="3486377" cy="3611864"/>
          </a:xfrm>
        </p:grpSpPr>
        <p:grpSp>
          <p:nvGrpSpPr>
            <p:cNvPr id="171" name="Group 176"/>
            <p:cNvGrpSpPr/>
            <p:nvPr/>
          </p:nvGrpSpPr>
          <p:grpSpPr>
            <a:xfrm>
              <a:off x="4755704" y="1880195"/>
              <a:ext cx="3486377" cy="2324251"/>
              <a:chOff x="4690368" y="1844336"/>
              <a:chExt cx="3539231" cy="2359487"/>
            </a:xfrm>
          </p:grpSpPr>
          <p:sp>
            <p:nvSpPr>
              <p:cNvPr id="173" name="Oval 172"/>
              <p:cNvSpPr/>
              <p:nvPr/>
            </p:nvSpPr>
            <p:spPr bwMode="auto">
              <a:xfrm>
                <a:off x="6577958"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75" name="Oval 174"/>
              <p:cNvSpPr/>
              <p:nvPr/>
            </p:nvSpPr>
            <p:spPr bwMode="auto">
              <a:xfrm>
                <a:off x="7049855"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76" name="Oval 175"/>
              <p:cNvSpPr/>
              <p:nvPr/>
            </p:nvSpPr>
            <p:spPr bwMode="auto">
              <a:xfrm>
                <a:off x="7521753"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80" name="Oval 179"/>
              <p:cNvSpPr/>
              <p:nvPr/>
            </p:nvSpPr>
            <p:spPr bwMode="auto">
              <a:xfrm>
                <a:off x="7993650"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81" name="Oval 180"/>
              <p:cNvSpPr/>
              <p:nvPr/>
            </p:nvSpPr>
            <p:spPr bwMode="auto">
              <a:xfrm>
                <a:off x="4690368"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82" name="Oval 181"/>
              <p:cNvSpPr/>
              <p:nvPr/>
            </p:nvSpPr>
            <p:spPr bwMode="auto">
              <a:xfrm>
                <a:off x="5162265"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83" name="Oval 182"/>
              <p:cNvSpPr/>
              <p:nvPr/>
            </p:nvSpPr>
            <p:spPr bwMode="auto">
              <a:xfrm>
                <a:off x="6813907" y="3260028"/>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84" name="Oval 183"/>
              <p:cNvSpPr/>
              <p:nvPr/>
            </p:nvSpPr>
            <p:spPr bwMode="auto">
              <a:xfrm>
                <a:off x="7757702" y="3260028"/>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85" name="Oval 184"/>
              <p:cNvSpPr/>
              <p:nvPr/>
            </p:nvSpPr>
            <p:spPr bwMode="auto">
              <a:xfrm>
                <a:off x="5870112" y="3260028"/>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86" name="Oval 185"/>
              <p:cNvSpPr/>
              <p:nvPr/>
            </p:nvSpPr>
            <p:spPr bwMode="auto">
              <a:xfrm>
                <a:off x="5398214" y="2552182"/>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87" name="Oval 186"/>
              <p:cNvSpPr/>
              <p:nvPr/>
            </p:nvSpPr>
            <p:spPr bwMode="auto">
              <a:xfrm>
                <a:off x="6342009" y="1844336"/>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188" name="Straight Connector 187"/>
              <p:cNvCxnSpPr>
                <a:stCxn id="209" idx="3"/>
                <a:endCxn id="181" idx="0"/>
              </p:cNvCxnSpPr>
              <p:nvPr/>
            </p:nvCxnSpPr>
            <p:spPr bwMode="auto">
              <a:xfrm flipH="1">
                <a:off x="4808342"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89" name="Straight Connector 188"/>
              <p:cNvCxnSpPr>
                <a:stCxn id="209" idx="5"/>
                <a:endCxn id="182" idx="0"/>
              </p:cNvCxnSpPr>
              <p:nvPr/>
            </p:nvCxnSpPr>
            <p:spPr bwMode="auto">
              <a:xfrm>
                <a:off x="5127712"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0" name="Straight Connector 189"/>
              <p:cNvCxnSpPr>
                <a:stCxn id="207" idx="0"/>
                <a:endCxn id="185" idx="3"/>
              </p:cNvCxnSpPr>
              <p:nvPr/>
            </p:nvCxnSpPr>
            <p:spPr bwMode="auto">
              <a:xfrm flipV="1">
                <a:off x="5752137"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1" name="Straight Connector 190"/>
              <p:cNvCxnSpPr>
                <a:stCxn id="185" idx="5"/>
                <a:endCxn id="208" idx="0"/>
              </p:cNvCxnSpPr>
              <p:nvPr/>
            </p:nvCxnSpPr>
            <p:spPr bwMode="auto">
              <a:xfrm>
                <a:off x="6071506"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2" name="Straight Connector 191"/>
              <p:cNvCxnSpPr>
                <a:stCxn id="183" idx="3"/>
                <a:endCxn id="173" idx="0"/>
              </p:cNvCxnSpPr>
              <p:nvPr/>
            </p:nvCxnSpPr>
            <p:spPr bwMode="auto">
              <a:xfrm flipH="1">
                <a:off x="6695932"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3" name="Straight Connector 192"/>
              <p:cNvCxnSpPr>
                <a:stCxn id="183" idx="5"/>
                <a:endCxn id="175" idx="0"/>
              </p:cNvCxnSpPr>
              <p:nvPr/>
            </p:nvCxnSpPr>
            <p:spPr bwMode="auto">
              <a:xfrm>
                <a:off x="7015301"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4" name="Straight Connector 193"/>
              <p:cNvCxnSpPr>
                <a:stCxn id="184" idx="3"/>
                <a:endCxn id="176" idx="0"/>
              </p:cNvCxnSpPr>
              <p:nvPr/>
            </p:nvCxnSpPr>
            <p:spPr bwMode="auto">
              <a:xfrm flipH="1">
                <a:off x="7639727"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5" name="Straight Connector 194"/>
              <p:cNvCxnSpPr>
                <a:stCxn id="184" idx="5"/>
                <a:endCxn id="180" idx="0"/>
              </p:cNvCxnSpPr>
              <p:nvPr/>
            </p:nvCxnSpPr>
            <p:spPr bwMode="auto">
              <a:xfrm>
                <a:off x="7959096"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6" name="Straight Connector 195"/>
              <p:cNvCxnSpPr>
                <a:stCxn id="183" idx="7"/>
                <a:endCxn id="210" idx="3"/>
              </p:cNvCxnSpPr>
              <p:nvPr/>
            </p:nvCxnSpPr>
            <p:spPr bwMode="auto">
              <a:xfrm flipV="1">
                <a:off x="7015301" y="2753577"/>
                <a:ext cx="305057"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7" name="Straight Connector 196"/>
              <p:cNvCxnSpPr>
                <a:stCxn id="210" idx="5"/>
                <a:endCxn id="184" idx="1"/>
              </p:cNvCxnSpPr>
              <p:nvPr/>
            </p:nvCxnSpPr>
            <p:spPr bwMode="auto">
              <a:xfrm>
                <a:off x="7487199" y="2753577"/>
                <a:ext cx="305057"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8" name="Straight Connector 197"/>
              <p:cNvCxnSpPr>
                <a:stCxn id="209" idx="7"/>
                <a:endCxn id="186" idx="3"/>
              </p:cNvCxnSpPr>
              <p:nvPr/>
            </p:nvCxnSpPr>
            <p:spPr bwMode="auto">
              <a:xfrm flipV="1">
                <a:off x="5127712" y="2753577"/>
                <a:ext cx="305057"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199" name="Straight Connector 198"/>
              <p:cNvCxnSpPr>
                <a:stCxn id="186" idx="5"/>
                <a:endCxn id="185" idx="1"/>
              </p:cNvCxnSpPr>
              <p:nvPr/>
            </p:nvCxnSpPr>
            <p:spPr bwMode="auto">
              <a:xfrm>
                <a:off x="5599609" y="2753577"/>
                <a:ext cx="305057"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00" name="Straight Connector 199"/>
              <p:cNvCxnSpPr>
                <a:stCxn id="186" idx="7"/>
                <a:endCxn id="187" idx="3"/>
              </p:cNvCxnSpPr>
              <p:nvPr/>
            </p:nvCxnSpPr>
            <p:spPr bwMode="auto">
              <a:xfrm flipV="1">
                <a:off x="5599609" y="2045731"/>
                <a:ext cx="776954"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01" name="Straight Connector 200"/>
              <p:cNvCxnSpPr>
                <a:stCxn id="187" idx="5"/>
                <a:endCxn id="210" idx="1"/>
              </p:cNvCxnSpPr>
              <p:nvPr/>
            </p:nvCxnSpPr>
            <p:spPr bwMode="auto">
              <a:xfrm>
                <a:off x="6543404" y="2045731"/>
                <a:ext cx="776954"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02" name="Curved Connector 201"/>
              <p:cNvCxnSpPr>
                <a:stCxn id="209" idx="6"/>
                <a:endCxn id="207" idx="2"/>
              </p:cNvCxnSpPr>
              <p:nvPr/>
            </p:nvCxnSpPr>
            <p:spPr bwMode="auto">
              <a:xfrm>
                <a:off x="5162265" y="3378003"/>
                <a:ext cx="471897" cy="707846"/>
              </a:xfrm>
              <a:prstGeom prst="curvedConnector3">
                <a:avLst>
                  <a:gd name="adj1" fmla="val 50000"/>
                </a:avLst>
              </a:prstGeom>
              <a:solidFill>
                <a:schemeClr val="accent1"/>
              </a:solidFill>
              <a:ln w="57150" cap="flat" cmpd="sng" algn="ctr">
                <a:solidFill>
                  <a:srgbClr val="2A97FF"/>
                </a:solidFill>
                <a:prstDash val="solid"/>
                <a:round/>
                <a:headEnd type="none" w="med" len="med"/>
                <a:tailEnd type="none" w="med" len="med"/>
              </a:ln>
              <a:effectLst/>
            </p:spPr>
          </p:cxnSp>
          <p:cxnSp>
            <p:nvCxnSpPr>
              <p:cNvPr id="203" name="Straight Connector 202"/>
              <p:cNvCxnSpPr>
                <a:stCxn id="207" idx="6"/>
                <a:endCxn id="208" idx="2"/>
              </p:cNvCxnSpPr>
              <p:nvPr/>
            </p:nvCxnSpPr>
            <p:spPr bwMode="auto">
              <a:xfrm>
                <a:off x="5870112" y="4085849"/>
                <a:ext cx="235949" cy="0"/>
              </a:xfrm>
              <a:prstGeom prst="line">
                <a:avLst/>
              </a:prstGeom>
              <a:solidFill>
                <a:schemeClr val="accent1"/>
              </a:solidFill>
              <a:ln w="57150" cap="flat" cmpd="sng" algn="ctr">
                <a:solidFill>
                  <a:srgbClr val="2A97FF"/>
                </a:solidFill>
                <a:prstDash val="solid"/>
                <a:round/>
                <a:headEnd type="none" w="med" len="med"/>
                <a:tailEnd type="none" w="med" len="med"/>
              </a:ln>
              <a:effectLst/>
            </p:spPr>
          </p:cxnSp>
          <p:cxnSp>
            <p:nvCxnSpPr>
              <p:cNvPr id="204" name="Straight Connector 203"/>
              <p:cNvCxnSpPr>
                <a:stCxn id="209" idx="2"/>
              </p:cNvCxnSpPr>
              <p:nvPr/>
            </p:nvCxnSpPr>
            <p:spPr bwMode="auto">
              <a:xfrm flipH="1">
                <a:off x="4694949" y="3378003"/>
                <a:ext cx="231368" cy="573"/>
              </a:xfrm>
              <a:prstGeom prst="line">
                <a:avLst/>
              </a:prstGeom>
              <a:solidFill>
                <a:schemeClr val="accent1"/>
              </a:solidFill>
              <a:ln w="57150" cap="flat" cmpd="sng" algn="ctr">
                <a:solidFill>
                  <a:srgbClr val="2A97FF"/>
                </a:solidFill>
                <a:prstDash val="solid"/>
                <a:round/>
                <a:headEnd type="none" w="med" len="med"/>
                <a:tailEnd type="none" w="med" len="med"/>
              </a:ln>
              <a:effectLst/>
            </p:spPr>
          </p:cxnSp>
          <p:cxnSp>
            <p:nvCxnSpPr>
              <p:cNvPr id="205" name="Curved Connector 204"/>
              <p:cNvCxnSpPr>
                <a:stCxn id="208" idx="6"/>
                <a:endCxn id="210" idx="2"/>
              </p:cNvCxnSpPr>
              <p:nvPr/>
            </p:nvCxnSpPr>
            <p:spPr bwMode="auto">
              <a:xfrm flipV="1">
                <a:off x="6342009" y="2670156"/>
                <a:ext cx="943795" cy="1415692"/>
              </a:xfrm>
              <a:prstGeom prst="curvedConnector3">
                <a:avLst>
                  <a:gd name="adj1" fmla="val 29612"/>
                </a:avLst>
              </a:prstGeom>
              <a:solidFill>
                <a:schemeClr val="accent1"/>
              </a:solidFill>
              <a:ln w="57150" cap="flat" cmpd="sng" algn="ctr">
                <a:solidFill>
                  <a:srgbClr val="2A97FF"/>
                </a:solidFill>
                <a:prstDash val="solid"/>
                <a:round/>
                <a:headEnd type="none" w="med" len="med"/>
                <a:tailEnd type="none" w="med" len="med"/>
              </a:ln>
              <a:effectLst/>
            </p:spPr>
          </p:cxnSp>
          <p:cxnSp>
            <p:nvCxnSpPr>
              <p:cNvPr id="206" name="Straight Connector 205"/>
              <p:cNvCxnSpPr>
                <a:stCxn id="210" idx="6"/>
              </p:cNvCxnSpPr>
              <p:nvPr/>
            </p:nvCxnSpPr>
            <p:spPr bwMode="auto">
              <a:xfrm flipV="1">
                <a:off x="7521753" y="2663857"/>
                <a:ext cx="238239" cy="6300"/>
              </a:xfrm>
              <a:prstGeom prst="line">
                <a:avLst/>
              </a:prstGeom>
              <a:solidFill>
                <a:schemeClr val="accent1"/>
              </a:solidFill>
              <a:ln w="57150" cap="flat" cmpd="sng" algn="ctr">
                <a:solidFill>
                  <a:srgbClr val="2A97FF"/>
                </a:solidFill>
                <a:prstDash val="solid"/>
                <a:round/>
                <a:headEnd type="none" w="med" len="med"/>
                <a:tailEnd type="none" w="med" len="med"/>
              </a:ln>
              <a:effectLst/>
            </p:spPr>
          </p:cxnSp>
          <p:sp>
            <p:nvSpPr>
              <p:cNvPr id="207" name="Oval 206"/>
              <p:cNvSpPr/>
              <p:nvPr/>
            </p:nvSpPr>
            <p:spPr bwMode="auto">
              <a:xfrm>
                <a:off x="5634163" y="3967874"/>
                <a:ext cx="235949" cy="235949"/>
              </a:xfrm>
              <a:prstGeom prst="ellipse">
                <a:avLst/>
              </a:prstGeom>
              <a:solidFill>
                <a:schemeClr val="accent1"/>
              </a:solid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208" name="Oval 207"/>
              <p:cNvSpPr/>
              <p:nvPr/>
            </p:nvSpPr>
            <p:spPr bwMode="auto">
              <a:xfrm>
                <a:off x="6106060" y="3967874"/>
                <a:ext cx="235949" cy="235949"/>
              </a:xfrm>
              <a:prstGeom prst="ellipse">
                <a:avLst/>
              </a:prstGeom>
              <a:solidFill>
                <a:schemeClr val="accent1"/>
              </a:solid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209" name="Oval 208"/>
              <p:cNvSpPr/>
              <p:nvPr/>
            </p:nvSpPr>
            <p:spPr bwMode="auto">
              <a:xfrm>
                <a:off x="4926317" y="3260028"/>
                <a:ext cx="235949" cy="235949"/>
              </a:xfrm>
              <a:prstGeom prst="ellipse">
                <a:avLst/>
              </a:prstGeom>
              <a:solidFill>
                <a:schemeClr val="accent1"/>
              </a:solid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210" name="Oval 209"/>
              <p:cNvSpPr/>
              <p:nvPr/>
            </p:nvSpPr>
            <p:spPr bwMode="auto">
              <a:xfrm>
                <a:off x="7285804" y="2552182"/>
                <a:ext cx="235949" cy="235949"/>
              </a:xfrm>
              <a:prstGeom prst="ellipse">
                <a:avLst/>
              </a:prstGeom>
              <a:solidFill>
                <a:schemeClr val="accent1"/>
              </a:solid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172" name="TextBox 171"/>
            <p:cNvSpPr txBox="1"/>
            <p:nvPr/>
          </p:nvSpPr>
          <p:spPr>
            <a:xfrm>
              <a:off x="4887595" y="4968839"/>
              <a:ext cx="3222594" cy="523220"/>
            </a:xfrm>
            <a:prstGeom prst="rect">
              <a:avLst/>
            </a:prstGeom>
            <a:noFill/>
          </p:spPr>
          <p:txBody>
            <a:bodyPr wrap="square" rtlCol="0">
              <a:spAutoFit/>
            </a:bodyPr>
            <a:lstStyle/>
            <a:p>
              <a:pPr algn="ctr"/>
              <a:r>
                <a:rPr lang="en-US" sz="2800" b="1" dirty="0" smtClean="0">
                  <a:latin typeface="Calibri" pitchFamily="34" charset="0"/>
                  <a:cs typeface="Calibri" pitchFamily="34" charset="0"/>
                </a:rPr>
                <a:t>Evaluation</a:t>
              </a:r>
              <a:endParaRPr lang="en-US" sz="2800" b="1" dirty="0">
                <a:latin typeface="Calibri" pitchFamily="34" charset="0"/>
                <a:cs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6"/>
                                        </p:tgtEl>
                                      </p:cBhvr>
                                    </p:animEffect>
                                    <p:set>
                                      <p:cBhvr>
                                        <p:cTn id="7" dur="1" fill="hold">
                                          <p:stCondLst>
                                            <p:cond delay="499"/>
                                          </p:stCondLst>
                                        </p:cTn>
                                        <p:tgtEl>
                                          <p:spTgt spid="16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fade">
                                      <p:cBhvr>
                                        <p:cTn id="10"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#4: Automatic Rendering</a:t>
            </a:r>
            <a:endParaRPr lang="en-US" dirty="0"/>
          </a:p>
        </p:txBody>
      </p:sp>
      <p:sp>
        <p:nvSpPr>
          <p:cNvPr id="13" name="Text Placeholder 12"/>
          <p:cNvSpPr>
            <a:spLocks noGrp="1"/>
          </p:cNvSpPr>
          <p:nvPr>
            <p:ph type="body" sz="quarter" idx="10"/>
          </p:nvPr>
        </p:nvSpPr>
        <p:spPr>
          <a:xfrm>
            <a:off x="420625" y="1508760"/>
            <a:ext cx="3600960" cy="4709160"/>
          </a:xfrm>
        </p:spPr>
        <p:txBody>
          <a:bodyPr/>
          <a:lstStyle/>
          <a:p>
            <a:r>
              <a:rPr lang="en-US" sz="2400" dirty="0" smtClean="0"/>
              <a:t>Many-lights algorithms facilitate automation</a:t>
            </a:r>
          </a:p>
          <a:p>
            <a:pPr lvl="1"/>
            <a:r>
              <a:rPr lang="en-US" sz="2000" dirty="0" smtClean="0"/>
              <a:t>Set conservative sampling settings internally</a:t>
            </a:r>
          </a:p>
          <a:p>
            <a:pPr lvl="1"/>
            <a:r>
              <a:rPr lang="en-US" sz="2000" dirty="0" smtClean="0"/>
              <a:t>Hide complex details the user</a:t>
            </a:r>
          </a:p>
          <a:p>
            <a:pPr lvl="1"/>
            <a:r>
              <a:rPr lang="en-US" sz="2000" dirty="0" smtClean="0"/>
              <a:t>Use predefined quality settings for eye sampling rate and error thresholds</a:t>
            </a:r>
          </a:p>
          <a:p>
            <a:pPr lvl="1"/>
            <a:r>
              <a:rPr lang="en-US" sz="2000" dirty="0" smtClean="0"/>
              <a:t>Rely on the scalable evaluation to avoid extra work</a:t>
            </a:r>
          </a:p>
          <a:p>
            <a:pPr lvl="1"/>
            <a:endParaRPr lang="en-US" dirty="0" smtClean="0"/>
          </a:p>
          <a:p>
            <a:endParaRPr lang="en-US" dirty="0" smtClean="0"/>
          </a:p>
          <a:p>
            <a:endParaRPr lang="en-US" dirty="0"/>
          </a:p>
        </p:txBody>
      </p:sp>
      <p:sp>
        <p:nvSpPr>
          <p:cNvPr id="15" name="TextBox 14"/>
          <p:cNvSpPr txBox="1"/>
          <p:nvPr/>
        </p:nvSpPr>
        <p:spPr>
          <a:xfrm>
            <a:off x="5594256" y="4500979"/>
            <a:ext cx="1917577" cy="1015663"/>
          </a:xfrm>
          <a:prstGeom prst="rect">
            <a:avLst/>
          </a:prstGeom>
          <a:noFill/>
        </p:spPr>
        <p:txBody>
          <a:bodyPr wrap="square" rtlCol="0">
            <a:spAutoFit/>
          </a:bodyPr>
          <a:lstStyle/>
          <a:p>
            <a:r>
              <a:rPr lang="en-US" sz="2000" dirty="0" smtClean="0">
                <a:latin typeface="Calibri" pitchFamily="34" charset="0"/>
                <a:cs typeface="Calibri" pitchFamily="34" charset="0"/>
              </a:rPr>
              <a:t>Render Options</a:t>
            </a:r>
          </a:p>
          <a:p>
            <a:r>
              <a:rPr lang="en-US" sz="2000" dirty="0" smtClean="0">
                <a:latin typeface="Calibri" pitchFamily="34" charset="0"/>
                <a:cs typeface="Calibri" pitchFamily="34" charset="0"/>
              </a:rPr>
              <a:t>in Autodesk® </a:t>
            </a:r>
          </a:p>
          <a:p>
            <a:r>
              <a:rPr lang="en-US" sz="2000" dirty="0" smtClean="0">
                <a:latin typeface="Calibri" pitchFamily="34" charset="0"/>
                <a:cs typeface="Calibri" pitchFamily="34" charset="0"/>
              </a:rPr>
              <a:t>360 Rendering</a:t>
            </a:r>
            <a:endParaRPr lang="en-US" sz="2000" dirty="0">
              <a:latin typeface="Calibri" pitchFamily="34" charset="0"/>
              <a:cs typeface="Calibri" pitchFamily="34" charset="0"/>
            </a:endParaRPr>
          </a:p>
        </p:txBody>
      </p:sp>
      <p:pic>
        <p:nvPicPr>
          <p:cNvPr id="14" name="Picture 13" descr="RevitRenderDialog.png"/>
          <p:cNvPicPr>
            <a:picLocks noChangeAspect="1"/>
          </p:cNvPicPr>
          <p:nvPr/>
        </p:nvPicPr>
        <p:blipFill>
          <a:blip r:embed="rId3" cstate="print"/>
          <a:stretch>
            <a:fillRect/>
          </a:stretch>
        </p:blipFill>
        <p:spPr>
          <a:xfrm>
            <a:off x="4805469" y="1703084"/>
            <a:ext cx="3495151" cy="2671969"/>
          </a:xfrm>
          <a:prstGeom prst="rect">
            <a:avLst/>
          </a:prstGeom>
          <a:ln>
            <a:noFill/>
          </a:ln>
          <a:effectLst>
            <a:softEdge rad="63500"/>
          </a:effectLst>
        </p:spPr>
      </p:pic>
    </p:spTree>
  </p:cSld>
  <p:clrMapOvr>
    <a:masterClrMapping/>
  </p:clrMapOvr>
  <p:transition advTm="12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Autodesk® 360</a:t>
            </a:r>
            <a:endParaRPr lang="en-US" dirty="0"/>
          </a:p>
        </p:txBody>
      </p:sp>
      <p:sp>
        <p:nvSpPr>
          <p:cNvPr id="6" name="Content Placeholder 5"/>
          <p:cNvSpPr>
            <a:spLocks noGrp="1"/>
          </p:cNvSpPr>
          <p:nvPr>
            <p:ph sz="quarter" idx="11"/>
          </p:nvPr>
        </p:nvSpPr>
        <p:spPr>
          <a:xfrm>
            <a:off x="4617720" y="1524000"/>
            <a:ext cx="4069080" cy="4717002"/>
          </a:xfrm>
        </p:spPr>
        <p:txBody>
          <a:bodyPr/>
          <a:lstStyle/>
          <a:p>
            <a:r>
              <a:rPr lang="en-US" sz="2800" dirty="0" smtClean="0"/>
              <a:t>Cloud Application Suite</a:t>
            </a:r>
          </a:p>
          <a:p>
            <a:r>
              <a:rPr lang="en-US" sz="2800" dirty="0" smtClean="0"/>
              <a:t>Extends the desktop</a:t>
            </a:r>
          </a:p>
          <a:p>
            <a:pPr lvl="1"/>
            <a:r>
              <a:rPr lang="en-US" sz="2400" dirty="0" smtClean="0"/>
              <a:t>Storage</a:t>
            </a:r>
          </a:p>
          <a:p>
            <a:pPr lvl="1"/>
            <a:r>
              <a:rPr lang="en-US" sz="2400" dirty="0" smtClean="0"/>
              <a:t>Collaboration</a:t>
            </a:r>
          </a:p>
          <a:p>
            <a:pPr lvl="1"/>
            <a:r>
              <a:rPr lang="en-US" sz="2400" dirty="0" smtClean="0"/>
              <a:t>Sharing</a:t>
            </a:r>
          </a:p>
          <a:p>
            <a:r>
              <a:rPr lang="en-US" sz="2600" dirty="0" smtClean="0"/>
              <a:t>Rendering is a new application in Autodesk 360</a:t>
            </a:r>
          </a:p>
        </p:txBody>
      </p:sp>
      <p:pic>
        <p:nvPicPr>
          <p:cNvPr id="7" name="Picture 6" descr="360_Frontpage.png"/>
          <p:cNvPicPr>
            <a:picLocks noChangeAspect="1"/>
          </p:cNvPicPr>
          <p:nvPr/>
        </p:nvPicPr>
        <p:blipFill>
          <a:blip r:embed="rId3" cstate="print"/>
          <a:srcRect b="8389"/>
          <a:stretch>
            <a:fillRect/>
          </a:stretch>
        </p:blipFill>
        <p:spPr>
          <a:xfrm>
            <a:off x="439300" y="1451499"/>
            <a:ext cx="3940231" cy="3635404"/>
          </a:xfrm>
          <a:prstGeom prst="rect">
            <a:avLst/>
          </a:prstGeom>
        </p:spPr>
      </p:pic>
    </p:spTree>
  </p:cSld>
  <p:clrMapOvr>
    <a:masterClrMapping/>
  </p:clrMapOvr>
  <p:transition advTm="1215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Relative Render Time By Quality (50K scenes)</a:t>
            </a:r>
            <a:endParaRPr lang="en-US" dirty="0"/>
          </a:p>
        </p:txBody>
      </p:sp>
      <p:graphicFrame>
        <p:nvGraphicFramePr>
          <p:cNvPr id="15" name="Content Placeholder 14"/>
          <p:cNvGraphicFramePr>
            <a:graphicFrameLocks noGrp="1"/>
          </p:cNvGraphicFramePr>
          <p:nvPr>
            <p:ph idx="1"/>
          </p:nvPr>
        </p:nvGraphicFramePr>
        <p:xfrm>
          <a:off x="430067" y="1259549"/>
          <a:ext cx="8266112" cy="471011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638583" y="5894510"/>
            <a:ext cx="5131293" cy="369332"/>
          </a:xfrm>
          <a:prstGeom prst="rect">
            <a:avLst/>
          </a:prstGeom>
          <a:noFill/>
        </p:spPr>
        <p:txBody>
          <a:bodyPr wrap="square" rtlCol="0">
            <a:spAutoFit/>
          </a:bodyPr>
          <a:lstStyle/>
          <a:p>
            <a:r>
              <a:rPr lang="en-US" dirty="0" smtClean="0">
                <a:latin typeface="Calibri" pitchFamily="34" charset="0"/>
                <a:cs typeface="Calibri" pitchFamily="34" charset="0"/>
              </a:rPr>
              <a:t>* Approximate average of 32-256 adaptive sampling</a:t>
            </a:r>
            <a:endParaRPr lang="en-US" dirty="0">
              <a:latin typeface="Calibri" pitchFamily="34" charset="0"/>
              <a:cs typeface="Calibri" pitchFamily="34" charset="0"/>
            </a:endParaRPr>
          </a:p>
        </p:txBody>
      </p:sp>
      <p:sp>
        <p:nvSpPr>
          <p:cNvPr id="6" name="Rounded Rectangle 5"/>
          <p:cNvSpPr/>
          <p:nvPr/>
        </p:nvSpPr>
        <p:spPr bwMode="auto">
          <a:xfrm>
            <a:off x="7046259" y="4778188"/>
            <a:ext cx="941294" cy="824753"/>
          </a:xfrm>
          <a:prstGeom prst="roundRect">
            <a:avLst/>
          </a:prstGeom>
          <a:no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 name="TextBox 6"/>
          <p:cNvSpPr txBox="1"/>
          <p:nvPr/>
        </p:nvSpPr>
        <p:spPr>
          <a:xfrm>
            <a:off x="5585014" y="4867835"/>
            <a:ext cx="1407457" cy="646331"/>
          </a:xfrm>
          <a:prstGeom prst="rect">
            <a:avLst/>
          </a:prstGeom>
          <a:gradFill flip="none" rotWithShape="1">
            <a:gsLst>
              <a:gs pos="74000">
                <a:schemeClr val="bg1"/>
              </a:gs>
              <a:gs pos="100000">
                <a:schemeClr val="accent1">
                  <a:shade val="67500"/>
                  <a:satMod val="115000"/>
                  <a:alpha val="0"/>
                </a:schemeClr>
              </a:gs>
            </a:gsLst>
            <a:path path="circle">
              <a:fillToRect l="50000" t="50000" r="50000" b="50000"/>
            </a:path>
            <a:tileRect/>
          </a:gradFill>
        </p:spPr>
        <p:txBody>
          <a:bodyPr wrap="square" rtlCol="0">
            <a:spAutoFit/>
          </a:bodyPr>
          <a:lstStyle/>
          <a:p>
            <a:pPr algn="ctr"/>
            <a:r>
              <a:rPr lang="en-US" sz="3600" b="1" dirty="0" smtClean="0">
                <a:solidFill>
                  <a:srgbClr val="2A97FF"/>
                </a:solidFill>
              </a:rPr>
              <a:t>384x</a:t>
            </a:r>
            <a:endParaRPr lang="en-US" sz="3600" b="1" dirty="0">
              <a:solidFill>
                <a:srgbClr val="2A97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5: High Quality Preview</a:t>
            </a:r>
            <a:endParaRPr lang="en-US" dirty="0"/>
          </a:p>
        </p:txBody>
      </p:sp>
      <p:pic>
        <p:nvPicPr>
          <p:cNvPr id="1038" name="Picture 14" descr="Z:\Adam Transfer\comparisons\MRvNeon\fireplace\Draft_MR_1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99013" y="3935817"/>
            <a:ext cx="1991249" cy="2249549"/>
          </a:xfrm>
          <a:prstGeom prst="rect">
            <a:avLst/>
          </a:prstGeom>
          <a:noFill/>
          <a:extLst>
            <a:ext uri="{909E8E84-426E-40DD-AFC4-6F175D3DCCD1}">
              <a14:hiddenFill xmlns="" xmlns:a14="http://schemas.microsoft.com/office/drawing/2010/main">
                <a:solidFill>
                  <a:srgbClr val="FFFFFF"/>
                </a:solidFill>
              </a14:hiddenFill>
            </a:ext>
          </a:extLst>
        </p:spPr>
      </p:pic>
      <p:pic>
        <p:nvPicPr>
          <p:cNvPr id="1039" name="Picture 15" descr="Z:\Adam Transfer\comparisons\MRvNeon\fireplace\Med_MR_5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95543" y="3935817"/>
            <a:ext cx="1991249" cy="2249549"/>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Z:\Adam Transfer\comparisons\MRvNeon\fireplace\Best_MR_84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81839" y="3935817"/>
            <a:ext cx="1991249" cy="224954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5" name="Group 14"/>
          <p:cNvGrpSpPr/>
          <p:nvPr/>
        </p:nvGrpSpPr>
        <p:grpSpPr>
          <a:xfrm>
            <a:off x="325775" y="1204220"/>
            <a:ext cx="8647313" cy="2249549"/>
            <a:chOff x="325775" y="1204220"/>
            <a:chExt cx="8647313" cy="2249549"/>
          </a:xfrm>
        </p:grpSpPr>
        <p:pic>
          <p:nvPicPr>
            <p:cNvPr id="1031" name="Picture 7" descr="Z:\Adam Transfer\comparisons\MRvNeon\fireplace\Draft_NeonAsMR_60.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796781" y="1204220"/>
              <a:ext cx="1991249" cy="2249549"/>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Z:\Adam Transfer\comparisons\MRvNeon\fireplace\Standard_NeonAsMR_146.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893312" y="1204220"/>
              <a:ext cx="1991249" cy="2249548"/>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Z:\Adam Transfer\comparisons\MRvNeon\fireplace\High_NeonAsMR_994.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981839" y="1204220"/>
              <a:ext cx="1991249" cy="224954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325775" y="2015308"/>
              <a:ext cx="2249183" cy="627371"/>
            </a:xfrm>
            <a:prstGeom prst="rect">
              <a:avLst/>
            </a:prstGeom>
            <a:noFill/>
          </p:spPr>
          <p:txBody>
            <a:bodyPr wrap="square" lIns="64264" tIns="32132" rIns="64264" bIns="32132" rtlCol="0">
              <a:spAutoFit/>
            </a:bodyPr>
            <a:lstStyle/>
            <a:p>
              <a:pPr algn="ctr"/>
              <a:r>
                <a:rPr lang="en-US" b="1" dirty="0" smtClean="0">
                  <a:latin typeface="+mn-lt"/>
                  <a:cs typeface="Consolas" pitchFamily="49" charset="0"/>
                </a:rPr>
                <a:t>Autodesk</a:t>
              </a:r>
              <a:r>
                <a:rPr lang="en-US" baseline="30000" dirty="0"/>
                <a:t> ®</a:t>
              </a:r>
              <a:r>
                <a:rPr lang="en-US" b="1" dirty="0" smtClean="0">
                  <a:latin typeface="+mn-lt"/>
                  <a:cs typeface="Consolas" pitchFamily="49" charset="0"/>
                </a:rPr>
                <a:t> 360</a:t>
              </a:r>
            </a:p>
            <a:p>
              <a:pPr algn="ctr"/>
              <a:r>
                <a:rPr lang="en-US" b="1" dirty="0" smtClean="0">
                  <a:latin typeface="+mn-lt"/>
                  <a:cs typeface="Consolas" pitchFamily="49" charset="0"/>
                </a:rPr>
                <a:t>Renderer</a:t>
              </a:r>
            </a:p>
          </p:txBody>
        </p:sp>
      </p:grpSp>
      <p:sp>
        <p:nvSpPr>
          <p:cNvPr id="25" name="TextBox 24"/>
          <p:cNvSpPr txBox="1"/>
          <p:nvPr/>
        </p:nvSpPr>
        <p:spPr>
          <a:xfrm>
            <a:off x="325775" y="4606288"/>
            <a:ext cx="2249183" cy="908607"/>
          </a:xfrm>
          <a:prstGeom prst="rect">
            <a:avLst/>
          </a:prstGeom>
          <a:noFill/>
        </p:spPr>
        <p:txBody>
          <a:bodyPr wrap="square" lIns="64264" tIns="32132" rIns="64264" bIns="32132" rtlCol="0">
            <a:spAutoFit/>
          </a:bodyPr>
          <a:lstStyle/>
          <a:p>
            <a:pPr algn="ctr"/>
            <a:r>
              <a:rPr lang="en-US" b="1" dirty="0" smtClean="0">
                <a:latin typeface="+mn-lt"/>
                <a:cs typeface="Consolas" pitchFamily="49" charset="0"/>
              </a:rPr>
              <a:t>Path Tracer</a:t>
            </a:r>
          </a:p>
          <a:p>
            <a:pPr algn="ctr"/>
            <a:r>
              <a:rPr lang="en-US" b="1" dirty="0" smtClean="0">
                <a:latin typeface="+mn-lt"/>
                <a:cs typeface="Consolas" pitchFamily="49" charset="0"/>
              </a:rPr>
              <a:t>with Irradiance Caching</a:t>
            </a:r>
          </a:p>
        </p:txBody>
      </p:sp>
      <p:grpSp>
        <p:nvGrpSpPr>
          <p:cNvPr id="3" name="Group 9"/>
          <p:cNvGrpSpPr/>
          <p:nvPr/>
        </p:nvGrpSpPr>
        <p:grpSpPr>
          <a:xfrm>
            <a:off x="3133240" y="3532875"/>
            <a:ext cx="5515854" cy="369333"/>
            <a:chOff x="4676775" y="5023793"/>
            <a:chExt cx="7848600" cy="525445"/>
          </a:xfrm>
        </p:grpSpPr>
        <p:sp>
          <p:nvSpPr>
            <p:cNvPr id="8" name="TextBox 7"/>
            <p:cNvSpPr txBox="1"/>
            <p:nvPr/>
          </p:nvSpPr>
          <p:spPr>
            <a:xfrm>
              <a:off x="4676775" y="5023793"/>
              <a:ext cx="1828801" cy="525444"/>
            </a:xfrm>
            <a:prstGeom prst="rect">
              <a:avLst/>
            </a:prstGeom>
            <a:noFill/>
          </p:spPr>
          <p:txBody>
            <a:bodyPr wrap="square" rtlCol="0">
              <a:spAutoFit/>
            </a:bodyPr>
            <a:lstStyle/>
            <a:p>
              <a:pPr algn="ctr"/>
              <a:r>
                <a:rPr lang="en-US" b="1" dirty="0" smtClean="0"/>
                <a:t>1x</a:t>
              </a:r>
              <a:endParaRPr lang="en-US" b="1" dirty="0"/>
            </a:p>
          </p:txBody>
        </p:sp>
        <p:sp>
          <p:nvSpPr>
            <p:cNvPr id="18" name="TextBox 17"/>
            <p:cNvSpPr txBox="1"/>
            <p:nvPr/>
          </p:nvSpPr>
          <p:spPr>
            <a:xfrm>
              <a:off x="10696574" y="5023794"/>
              <a:ext cx="1828801" cy="525444"/>
            </a:xfrm>
            <a:prstGeom prst="rect">
              <a:avLst/>
            </a:prstGeom>
            <a:noFill/>
          </p:spPr>
          <p:txBody>
            <a:bodyPr wrap="square" rtlCol="0">
              <a:spAutoFit/>
            </a:bodyPr>
            <a:lstStyle/>
            <a:p>
              <a:pPr algn="ctr"/>
              <a:r>
                <a:rPr lang="en-US" b="1" dirty="0" smtClean="0"/>
                <a:t>10x</a:t>
              </a:r>
              <a:endParaRPr lang="en-US" b="1" dirty="0"/>
            </a:p>
          </p:txBody>
        </p:sp>
        <p:sp>
          <p:nvSpPr>
            <p:cNvPr id="9" name="Right Arrow 8"/>
            <p:cNvSpPr/>
            <p:nvPr/>
          </p:nvSpPr>
          <p:spPr bwMode="auto">
            <a:xfrm>
              <a:off x="6661152" y="5148332"/>
              <a:ext cx="3733800" cy="249081"/>
            </a:xfrm>
            <a:prstGeom prst="rightArrow">
              <a:avLst/>
            </a:prstGeom>
            <a:solidFill>
              <a:schemeClr val="tx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642640" fontAlgn="base">
                <a:spcBef>
                  <a:spcPct val="0"/>
                </a:spcBef>
                <a:spcAft>
                  <a:spcPct val="0"/>
                </a:spcAft>
              </a:pPr>
              <a:endParaRPr lang="en-US" sz="2200" dirty="0" smtClean="0">
                <a:solidFill>
                  <a:srgbClr val="000000"/>
                </a:solidFill>
                <a:latin typeface="Gill Sans" charset="0"/>
                <a:ea typeface="ヒラギノ角ゴ Pro W3" charset="0"/>
                <a:cs typeface="ヒラギノ角ゴ Pro W3" charset="0"/>
                <a:sym typeface="Gill Sans" charset="0"/>
              </a:endParaRPr>
            </a:p>
          </p:txBody>
        </p:sp>
      </p:grpSp>
    </p:spTree>
    <p:extLst>
      <p:ext uri="{BB962C8B-B14F-4D97-AF65-F5344CB8AC3E}">
        <p14:creationId xmlns="" xmlns:p14="http://schemas.microsoft.com/office/powerpoint/2010/main" val="15653254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sz="quarter" idx="10"/>
          </p:nvPr>
        </p:nvSpPr>
        <p:spPr>
          <a:xfrm>
            <a:off x="477920" y="1609023"/>
            <a:ext cx="4067808" cy="4110459"/>
          </a:xfrm>
        </p:spPr>
        <p:txBody>
          <a:bodyPr/>
          <a:lstStyle/>
          <a:p>
            <a:r>
              <a:rPr lang="en-US" sz="2400" dirty="0" smtClean="0"/>
              <a:t>VPL Generation</a:t>
            </a:r>
          </a:p>
          <a:p>
            <a:pPr lvl="1"/>
            <a:r>
              <a:rPr lang="en-US" sz="2200" dirty="0" smtClean="0"/>
              <a:t>Estimates of VPL/VSL error</a:t>
            </a:r>
          </a:p>
          <a:p>
            <a:pPr lvl="1"/>
            <a:r>
              <a:rPr lang="en-US" sz="2200" dirty="0" smtClean="0"/>
              <a:t>Generalized targeting</a:t>
            </a:r>
          </a:p>
          <a:p>
            <a:pPr lvl="1"/>
            <a:endParaRPr lang="en-US" sz="2200" dirty="0" smtClean="0"/>
          </a:p>
          <a:p>
            <a:r>
              <a:rPr lang="en-US" sz="2400" dirty="0" smtClean="0"/>
              <a:t>Error and Refinement</a:t>
            </a:r>
          </a:p>
          <a:p>
            <a:pPr lvl="1"/>
            <a:r>
              <a:rPr lang="en-US" sz="2200" dirty="0" smtClean="0"/>
              <a:t>Quantification of error</a:t>
            </a:r>
          </a:p>
          <a:p>
            <a:pPr lvl="1"/>
            <a:r>
              <a:rPr lang="en-US" sz="2200" dirty="0" smtClean="0"/>
              <a:t>Faster convergence</a:t>
            </a:r>
          </a:p>
          <a:p>
            <a:pPr lvl="2"/>
            <a:r>
              <a:rPr lang="en-US" sz="1900" dirty="0" smtClean="0"/>
              <a:t>More efficient trees</a:t>
            </a:r>
          </a:p>
          <a:p>
            <a:pPr lvl="2"/>
            <a:r>
              <a:rPr lang="en-US" sz="1900" dirty="0" smtClean="0"/>
              <a:t>Representative selection</a:t>
            </a:r>
          </a:p>
          <a:p>
            <a:pPr lvl="2"/>
            <a:r>
              <a:rPr lang="en-US" sz="1900" dirty="0" smtClean="0"/>
              <a:t>Refinement ordering</a:t>
            </a:r>
            <a:endParaRPr lang="en-US" dirty="0" smtClean="0"/>
          </a:p>
        </p:txBody>
      </p:sp>
      <p:grpSp>
        <p:nvGrpSpPr>
          <p:cNvPr id="4" name="Group 3"/>
          <p:cNvGrpSpPr/>
          <p:nvPr/>
        </p:nvGrpSpPr>
        <p:grpSpPr>
          <a:xfrm>
            <a:off x="4993345" y="366586"/>
            <a:ext cx="3343835" cy="2452087"/>
            <a:chOff x="3765804" y="1916096"/>
            <a:chExt cx="4996454" cy="3374996"/>
          </a:xfrm>
        </p:grpSpPr>
        <p:cxnSp>
          <p:nvCxnSpPr>
            <p:cNvPr id="5" name="Straight Connector 4"/>
            <p:cNvCxnSpPr/>
            <p:nvPr/>
          </p:nvCxnSpPr>
          <p:spPr bwMode="auto">
            <a:xfrm flipV="1">
              <a:off x="8089035" y="2319292"/>
              <a:ext cx="0" cy="297180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4509856" y="3639845"/>
              <a:ext cx="1411549" cy="1642369"/>
            </a:xfrm>
            <a:prstGeom prst="line">
              <a:avLst/>
            </a:prstGeom>
            <a:solidFill>
              <a:schemeClr val="accent1"/>
            </a:solidFill>
            <a:ln w="38100" cap="flat" cmpd="sng" algn="ctr">
              <a:solidFill>
                <a:srgbClr val="2A97FF"/>
              </a:solidFill>
              <a:prstDash val="solid"/>
              <a:round/>
              <a:headEnd type="none" w="med" len="med"/>
              <a:tailEnd type="none" w="med" len="med"/>
            </a:ln>
            <a:effectLst/>
          </p:spPr>
        </p:cxnSp>
        <p:cxnSp>
          <p:nvCxnSpPr>
            <p:cNvPr id="7" name="Straight Connector 6"/>
            <p:cNvCxnSpPr/>
            <p:nvPr/>
          </p:nvCxnSpPr>
          <p:spPr bwMode="auto">
            <a:xfrm>
              <a:off x="4545366" y="3666478"/>
              <a:ext cx="1988599" cy="1624614"/>
            </a:xfrm>
            <a:prstGeom prst="line">
              <a:avLst/>
            </a:prstGeom>
            <a:solidFill>
              <a:schemeClr val="accent1"/>
            </a:solidFill>
            <a:ln w="38100" cap="flat" cmpd="sng" algn="ctr">
              <a:solidFill>
                <a:srgbClr val="2A97FF"/>
              </a:solidFill>
              <a:prstDash val="solid"/>
              <a:round/>
              <a:headEnd type="none" w="med" len="med"/>
              <a:tailEnd type="none" w="med" len="med"/>
            </a:ln>
            <a:effectLst/>
          </p:spPr>
        </p:cxnSp>
        <p:cxnSp>
          <p:nvCxnSpPr>
            <p:cNvPr id="8" name="Straight Connector 7"/>
            <p:cNvCxnSpPr/>
            <p:nvPr/>
          </p:nvCxnSpPr>
          <p:spPr bwMode="auto">
            <a:xfrm>
              <a:off x="4492100" y="3613212"/>
              <a:ext cx="2805344" cy="1660124"/>
            </a:xfrm>
            <a:prstGeom prst="line">
              <a:avLst/>
            </a:prstGeom>
            <a:solidFill>
              <a:schemeClr val="accent1"/>
            </a:solidFill>
            <a:ln w="38100" cap="flat" cmpd="sng" algn="ctr">
              <a:solidFill>
                <a:srgbClr val="2A97FF"/>
              </a:solidFill>
              <a:prstDash val="solid"/>
              <a:round/>
              <a:headEnd type="none" w="med" len="med"/>
              <a:tailEnd type="none" w="med" len="med"/>
            </a:ln>
            <a:effectLst/>
          </p:spPr>
        </p:cxnSp>
        <p:sp useBgFill="1">
          <p:nvSpPr>
            <p:cNvPr id="9" name="Oval 8"/>
            <p:cNvSpPr/>
            <p:nvPr/>
          </p:nvSpPr>
          <p:spPr bwMode="auto">
            <a:xfrm>
              <a:off x="3765804" y="2885891"/>
              <a:ext cx="1470349" cy="1476837"/>
            </a:xfrm>
            <a:prstGeom prst="ellipse">
              <a:avLst/>
            </a:prstGeom>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nvGrpSpPr>
            <p:cNvPr id="10" name="Group 3"/>
            <p:cNvGrpSpPr/>
            <p:nvPr/>
          </p:nvGrpSpPr>
          <p:grpSpPr>
            <a:xfrm rot="18681649">
              <a:off x="4570756" y="3508760"/>
              <a:ext cx="377274" cy="669880"/>
              <a:chOff x="5430175" y="4215414"/>
              <a:chExt cx="609600" cy="914400"/>
            </a:xfrm>
          </p:grpSpPr>
          <p:grpSp>
            <p:nvGrpSpPr>
              <p:cNvPr id="35" name="Group 14"/>
              <p:cNvGrpSpPr/>
              <p:nvPr/>
            </p:nvGrpSpPr>
            <p:grpSpPr>
              <a:xfrm>
                <a:off x="5430175" y="4215414"/>
                <a:ext cx="609600" cy="914400"/>
                <a:chOff x="5410200" y="4191000"/>
                <a:chExt cx="609600" cy="914400"/>
              </a:xfrm>
            </p:grpSpPr>
            <p:cxnSp>
              <p:nvCxnSpPr>
                <p:cNvPr id="37" name="Straight Connector 36"/>
                <p:cNvCxnSpPr/>
                <p:nvPr/>
              </p:nvCxnSpPr>
              <p:spPr bwMode="auto">
                <a:xfrm flipH="1">
                  <a:off x="54102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38" name="Straight Connector 7"/>
                <p:cNvCxnSpPr/>
                <p:nvPr/>
              </p:nvCxnSpPr>
              <p:spPr bwMode="auto">
                <a:xfrm>
                  <a:off x="5715000" y="4191000"/>
                  <a:ext cx="304800" cy="914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grpSp>
          <p:sp>
            <p:nvSpPr>
              <p:cNvPr id="36" name="Freeform 35"/>
              <p:cNvSpPr/>
              <p:nvPr/>
            </p:nvSpPr>
            <p:spPr bwMode="auto">
              <a:xfrm>
                <a:off x="5500688" y="4924425"/>
                <a:ext cx="471487" cy="57150"/>
              </a:xfrm>
              <a:custGeom>
                <a:avLst/>
                <a:gdLst>
                  <a:gd name="connsiteX0" fmla="*/ 0 w 471487"/>
                  <a:gd name="connsiteY0" fmla="*/ 0 h 4762"/>
                  <a:gd name="connsiteX1" fmla="*/ 233362 w 471487"/>
                  <a:gd name="connsiteY1" fmla="*/ 0 h 4762"/>
                  <a:gd name="connsiteX2" fmla="*/ 471487 w 471487"/>
                  <a:gd name="connsiteY2" fmla="*/ 0 h 4762"/>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10021"/>
                  <a:gd name="connsiteX1" fmla="*/ 5050 w 10000"/>
                  <a:gd name="connsiteY1" fmla="*/ 200021 h 210021"/>
                  <a:gd name="connsiteX2" fmla="*/ 10000 w 10000"/>
                  <a:gd name="connsiteY2" fmla="*/ 0 h 210021"/>
                  <a:gd name="connsiteX0" fmla="*/ 0 w 10000"/>
                  <a:gd name="connsiteY0" fmla="*/ 0 h 260025"/>
                  <a:gd name="connsiteX1" fmla="*/ 5050 w 10000"/>
                  <a:gd name="connsiteY1" fmla="*/ 200021 h 260025"/>
                  <a:gd name="connsiteX2" fmla="*/ 10000 w 10000"/>
                  <a:gd name="connsiteY2" fmla="*/ 0 h 260025"/>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60029"/>
                  <a:gd name="connsiteX1" fmla="*/ 5050 w 10000"/>
                  <a:gd name="connsiteY1" fmla="*/ 200021 h 260029"/>
                  <a:gd name="connsiteX2" fmla="*/ 10000 w 10000"/>
                  <a:gd name="connsiteY2" fmla="*/ 0 h 260029"/>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200021"/>
                  <a:gd name="connsiteX1" fmla="*/ 5050 w 10000"/>
                  <a:gd name="connsiteY1" fmla="*/ 200021 h 200021"/>
                  <a:gd name="connsiteX2" fmla="*/ 10000 w 10000"/>
                  <a:gd name="connsiteY2" fmla="*/ 0 h 200021"/>
                  <a:gd name="connsiteX0" fmla="*/ 0 w 10000"/>
                  <a:gd name="connsiteY0" fmla="*/ 0 h 120013"/>
                  <a:gd name="connsiteX1" fmla="*/ 4949 w 10000"/>
                  <a:gd name="connsiteY1" fmla="*/ 120013 h 120013"/>
                  <a:gd name="connsiteX2" fmla="*/ 10000 w 10000"/>
                  <a:gd name="connsiteY2" fmla="*/ 0 h 12001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9963"/>
                  <a:gd name="connsiteX1" fmla="*/ 4949 w 10000"/>
                  <a:gd name="connsiteY1" fmla="*/ 120013 h 129963"/>
                  <a:gd name="connsiteX2" fmla="*/ 10000 w 10000"/>
                  <a:gd name="connsiteY2" fmla="*/ 0 h 129963"/>
                  <a:gd name="connsiteX0" fmla="*/ 0 w 10000"/>
                  <a:gd name="connsiteY0" fmla="*/ 0 h 130013"/>
                  <a:gd name="connsiteX1" fmla="*/ 4949 w 10000"/>
                  <a:gd name="connsiteY1" fmla="*/ 120013 h 130013"/>
                  <a:gd name="connsiteX2" fmla="*/ 10000 w 10000"/>
                  <a:gd name="connsiteY2" fmla="*/ 0 h 130013"/>
                  <a:gd name="connsiteX0" fmla="*/ 0 w 10000"/>
                  <a:gd name="connsiteY0" fmla="*/ 0 h 120013"/>
                  <a:gd name="connsiteX1" fmla="*/ 4949 w 10000"/>
                  <a:gd name="connsiteY1" fmla="*/ 120013 h 120013"/>
                  <a:gd name="connsiteX2" fmla="*/ 10000 w 10000"/>
                  <a:gd name="connsiteY2" fmla="*/ 0 h 120013"/>
                </a:gdLst>
                <a:ahLst/>
                <a:cxnLst>
                  <a:cxn ang="0">
                    <a:pos x="connsiteX0" y="connsiteY0"/>
                  </a:cxn>
                  <a:cxn ang="0">
                    <a:pos x="connsiteX1" y="connsiteY1"/>
                  </a:cxn>
                  <a:cxn ang="0">
                    <a:pos x="connsiteX2" y="connsiteY2"/>
                  </a:cxn>
                </a:cxnLst>
                <a:rect l="l" t="t" r="r" b="b"/>
                <a:pathLst>
                  <a:path w="10000" h="120013">
                    <a:moveTo>
                      <a:pt x="0" y="0"/>
                    </a:moveTo>
                    <a:cubicBezTo>
                      <a:pt x="1683" y="66674"/>
                      <a:pt x="2272" y="100011"/>
                      <a:pt x="4949" y="120013"/>
                    </a:cubicBezTo>
                    <a:cubicBezTo>
                      <a:pt x="7727" y="110013"/>
                      <a:pt x="8350" y="66674"/>
                      <a:pt x="10000" y="0"/>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11" name="Plus 10"/>
            <p:cNvSpPr/>
            <p:nvPr/>
          </p:nvSpPr>
          <p:spPr bwMode="auto">
            <a:xfrm>
              <a:off x="8086077" y="2347404"/>
              <a:ext cx="159798" cy="177554"/>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2" name="Plus 11"/>
            <p:cNvSpPr/>
            <p:nvPr/>
          </p:nvSpPr>
          <p:spPr bwMode="auto">
            <a:xfrm rot="5400000">
              <a:off x="8092735" y="2893530"/>
              <a:ext cx="159798" cy="177554"/>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3" name="Plus 12"/>
            <p:cNvSpPr/>
            <p:nvPr/>
          </p:nvSpPr>
          <p:spPr bwMode="auto">
            <a:xfrm rot="5400000">
              <a:off x="8092735" y="3441874"/>
              <a:ext cx="159798" cy="177554"/>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4" name="Plus 13"/>
            <p:cNvSpPr/>
            <p:nvPr/>
          </p:nvSpPr>
          <p:spPr bwMode="auto">
            <a:xfrm rot="5400000">
              <a:off x="8092735" y="3990218"/>
              <a:ext cx="159798" cy="177554"/>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5" name="Plus 14"/>
            <p:cNvSpPr/>
            <p:nvPr/>
          </p:nvSpPr>
          <p:spPr bwMode="auto">
            <a:xfrm rot="5400000">
              <a:off x="8092735" y="4538562"/>
              <a:ext cx="159798" cy="177554"/>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16" name="Plus 15"/>
            <p:cNvSpPr/>
            <p:nvPr/>
          </p:nvSpPr>
          <p:spPr bwMode="auto">
            <a:xfrm rot="5400000">
              <a:off x="8092735" y="5086906"/>
              <a:ext cx="159798" cy="177554"/>
            </a:xfrm>
            <a:prstGeom prst="mathPlus">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17" name="Straight Connector 16"/>
            <p:cNvCxnSpPr>
              <a:stCxn id="11" idx="1"/>
              <a:endCxn id="12" idx="2"/>
            </p:cNvCxnSpPr>
            <p:nvPr/>
          </p:nvCxnSpPr>
          <p:spPr bwMode="auto">
            <a:xfrm>
              <a:off x="8165976" y="2501423"/>
              <a:ext cx="6658" cy="422166"/>
            </a:xfrm>
            <a:prstGeom prst="line">
              <a:avLst/>
            </a:prstGeom>
            <a:solidFill>
              <a:srgbClr val="2A97FF"/>
            </a:solidFill>
            <a:ln w="25400" cap="flat" cmpd="sng" algn="ctr">
              <a:solidFill>
                <a:srgbClr val="000000"/>
              </a:solidFill>
              <a:prstDash val="sysDot"/>
              <a:round/>
              <a:headEnd type="none" w="med" len="med"/>
              <a:tailEnd type="none" w="med" len="med"/>
            </a:ln>
            <a:effectLst/>
          </p:spPr>
        </p:cxnSp>
        <p:cxnSp>
          <p:nvCxnSpPr>
            <p:cNvPr id="18" name="Straight Connector 17"/>
            <p:cNvCxnSpPr>
              <a:stCxn id="12" idx="0"/>
              <a:endCxn id="13" idx="2"/>
            </p:cNvCxnSpPr>
            <p:nvPr/>
          </p:nvCxnSpPr>
          <p:spPr bwMode="auto">
            <a:xfrm>
              <a:off x="8172634" y="3041025"/>
              <a:ext cx="0" cy="430908"/>
            </a:xfrm>
            <a:prstGeom prst="line">
              <a:avLst/>
            </a:prstGeom>
            <a:solidFill>
              <a:srgbClr val="2A97FF"/>
            </a:solidFill>
            <a:ln w="25400" cap="flat" cmpd="sng" algn="ctr">
              <a:solidFill>
                <a:srgbClr val="000000"/>
              </a:solidFill>
              <a:prstDash val="sysDot"/>
              <a:round/>
              <a:headEnd type="none" w="med" len="med"/>
              <a:tailEnd type="none" w="med" len="med"/>
            </a:ln>
            <a:effectLst/>
          </p:spPr>
        </p:cxnSp>
        <p:cxnSp>
          <p:nvCxnSpPr>
            <p:cNvPr id="19" name="Straight Connector 18"/>
            <p:cNvCxnSpPr>
              <a:stCxn id="13" idx="0"/>
              <a:endCxn id="14" idx="2"/>
            </p:cNvCxnSpPr>
            <p:nvPr/>
          </p:nvCxnSpPr>
          <p:spPr bwMode="auto">
            <a:xfrm>
              <a:off x="8172634" y="3589369"/>
              <a:ext cx="0" cy="430908"/>
            </a:xfrm>
            <a:prstGeom prst="line">
              <a:avLst/>
            </a:prstGeom>
            <a:solidFill>
              <a:srgbClr val="2A97FF"/>
            </a:solidFill>
            <a:ln w="25400" cap="flat" cmpd="sng" algn="ctr">
              <a:solidFill>
                <a:srgbClr val="000000"/>
              </a:solidFill>
              <a:prstDash val="sysDot"/>
              <a:round/>
              <a:headEnd type="none" w="med" len="med"/>
              <a:tailEnd type="none" w="med" len="med"/>
            </a:ln>
            <a:effectLst/>
          </p:spPr>
        </p:cxnSp>
        <p:cxnSp>
          <p:nvCxnSpPr>
            <p:cNvPr id="20" name="Straight Connector 19"/>
            <p:cNvCxnSpPr>
              <a:stCxn id="14" idx="0"/>
              <a:endCxn id="15" idx="2"/>
            </p:cNvCxnSpPr>
            <p:nvPr/>
          </p:nvCxnSpPr>
          <p:spPr bwMode="auto">
            <a:xfrm>
              <a:off x="8172634" y="4137713"/>
              <a:ext cx="0" cy="430908"/>
            </a:xfrm>
            <a:prstGeom prst="line">
              <a:avLst/>
            </a:prstGeom>
            <a:solidFill>
              <a:srgbClr val="2A97FF"/>
            </a:solidFill>
            <a:ln w="25400" cap="flat" cmpd="sng" algn="ctr">
              <a:solidFill>
                <a:srgbClr val="000000"/>
              </a:solidFill>
              <a:prstDash val="sysDot"/>
              <a:round/>
              <a:headEnd type="none" w="med" len="med"/>
              <a:tailEnd type="none" w="med" len="med"/>
            </a:ln>
            <a:effectLst/>
          </p:spPr>
        </p:cxnSp>
        <p:cxnSp>
          <p:nvCxnSpPr>
            <p:cNvPr id="21" name="Straight Connector 20"/>
            <p:cNvCxnSpPr>
              <a:stCxn id="15" idx="0"/>
              <a:endCxn id="16" idx="2"/>
            </p:cNvCxnSpPr>
            <p:nvPr/>
          </p:nvCxnSpPr>
          <p:spPr bwMode="auto">
            <a:xfrm>
              <a:off x="8172634" y="4686057"/>
              <a:ext cx="0" cy="430908"/>
            </a:xfrm>
            <a:prstGeom prst="line">
              <a:avLst/>
            </a:prstGeom>
            <a:solidFill>
              <a:srgbClr val="2A97FF"/>
            </a:solidFill>
            <a:ln w="25400" cap="flat" cmpd="sng" algn="ctr">
              <a:solidFill>
                <a:srgbClr val="000000"/>
              </a:solidFill>
              <a:prstDash val="sysDot"/>
              <a:round/>
              <a:headEnd type="none" w="med" len="med"/>
              <a:tailEnd type="none" w="med" len="med"/>
            </a:ln>
            <a:effectLst/>
          </p:spPr>
        </p:cxnSp>
        <p:sp>
          <p:nvSpPr>
            <p:cNvPr id="22" name="Rectangle 21"/>
            <p:cNvSpPr/>
            <p:nvPr/>
          </p:nvSpPr>
          <p:spPr bwMode="auto">
            <a:xfrm rot="5400000">
              <a:off x="8084043" y="2615771"/>
              <a:ext cx="426128" cy="168303"/>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23" name="Rectangle 22"/>
            <p:cNvSpPr/>
            <p:nvPr/>
          </p:nvSpPr>
          <p:spPr bwMode="auto">
            <a:xfrm rot="5400000">
              <a:off x="8084044" y="4810035"/>
              <a:ext cx="426128" cy="168303"/>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24" name="Rectangle 23"/>
            <p:cNvSpPr/>
            <p:nvPr/>
          </p:nvSpPr>
          <p:spPr bwMode="auto">
            <a:xfrm rot="5400000">
              <a:off x="8198343" y="3050037"/>
              <a:ext cx="426128" cy="396903"/>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25" name="Rectangle 24"/>
            <p:cNvSpPr/>
            <p:nvPr/>
          </p:nvSpPr>
          <p:spPr bwMode="auto">
            <a:xfrm rot="5400000">
              <a:off x="8274543" y="3522403"/>
              <a:ext cx="426128" cy="549303"/>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26" name="Rectangle 25"/>
            <p:cNvSpPr/>
            <p:nvPr/>
          </p:nvSpPr>
          <p:spPr bwMode="auto">
            <a:xfrm rot="5400000">
              <a:off x="8198343" y="4147169"/>
              <a:ext cx="426128" cy="396903"/>
            </a:xfrm>
            <a:prstGeom prst="rect">
              <a:avLst/>
            </a:prstGeom>
            <a:solidFill>
              <a:srgbClr val="2A97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27" name="Straight Connector 26"/>
            <p:cNvCxnSpPr/>
            <p:nvPr/>
          </p:nvCxnSpPr>
          <p:spPr bwMode="auto">
            <a:xfrm flipH="1" flipV="1">
              <a:off x="4571259" y="5275556"/>
              <a:ext cx="3552826" cy="9526"/>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28" name="Straight Arrow Connector 27"/>
            <p:cNvCxnSpPr/>
            <p:nvPr/>
          </p:nvCxnSpPr>
          <p:spPr bwMode="auto">
            <a:xfrm flipV="1">
              <a:off x="5912527" y="3293616"/>
              <a:ext cx="2130641" cy="1961965"/>
            </a:xfrm>
            <a:prstGeom prst="straightConnector1">
              <a:avLst/>
            </a:prstGeom>
            <a:solidFill>
              <a:schemeClr val="accent1"/>
            </a:solidFill>
            <a:ln w="38100" cap="flat" cmpd="sng" algn="ctr">
              <a:solidFill>
                <a:srgbClr val="2A97FF"/>
              </a:solidFill>
              <a:prstDash val="solid"/>
              <a:round/>
              <a:headEnd type="none" w="med" len="med"/>
              <a:tailEnd type="arrow"/>
            </a:ln>
            <a:effectLst/>
          </p:spPr>
        </p:cxnSp>
        <p:cxnSp>
          <p:nvCxnSpPr>
            <p:cNvPr id="29" name="Straight Arrow Connector 28"/>
            <p:cNvCxnSpPr/>
            <p:nvPr/>
          </p:nvCxnSpPr>
          <p:spPr bwMode="auto">
            <a:xfrm flipV="1">
              <a:off x="6489576" y="4065973"/>
              <a:ext cx="1544714" cy="1189608"/>
            </a:xfrm>
            <a:prstGeom prst="straightConnector1">
              <a:avLst/>
            </a:prstGeom>
            <a:solidFill>
              <a:schemeClr val="accent1"/>
            </a:solidFill>
            <a:ln w="38100" cap="flat" cmpd="sng" algn="ctr">
              <a:solidFill>
                <a:srgbClr val="2A97FF"/>
              </a:solidFill>
              <a:prstDash val="solid"/>
              <a:round/>
              <a:headEnd type="none" w="med" len="med"/>
              <a:tailEnd type="arrow"/>
            </a:ln>
            <a:effectLst/>
          </p:spPr>
        </p:cxnSp>
        <p:cxnSp>
          <p:nvCxnSpPr>
            <p:cNvPr id="30" name="Straight Arrow Connector 29"/>
            <p:cNvCxnSpPr/>
            <p:nvPr/>
          </p:nvCxnSpPr>
          <p:spPr bwMode="auto">
            <a:xfrm flipV="1">
              <a:off x="7253055" y="4802820"/>
              <a:ext cx="790113" cy="443884"/>
            </a:xfrm>
            <a:prstGeom prst="straightConnector1">
              <a:avLst/>
            </a:prstGeom>
            <a:solidFill>
              <a:schemeClr val="accent1"/>
            </a:solidFill>
            <a:ln w="38100" cap="flat" cmpd="sng" algn="ctr">
              <a:solidFill>
                <a:srgbClr val="2A97FF"/>
              </a:solidFill>
              <a:prstDash val="solid"/>
              <a:round/>
              <a:headEnd type="none" w="med" len="med"/>
              <a:tailEnd type="arrow"/>
            </a:ln>
            <a:effectLst/>
          </p:spPr>
        </p:cxnSp>
        <p:sp>
          <p:nvSpPr>
            <p:cNvPr id="31" name="Sun 4"/>
            <p:cNvSpPr/>
            <p:nvPr/>
          </p:nvSpPr>
          <p:spPr bwMode="auto">
            <a:xfrm>
              <a:off x="5461988" y="1916096"/>
              <a:ext cx="956565" cy="911277"/>
            </a:xfrm>
            <a:prstGeom prst="sun">
              <a:avLst>
                <a:gd name="adj" fmla="val 36086"/>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32" name="Straight Arrow Connector 31"/>
            <p:cNvCxnSpPr/>
            <p:nvPr/>
          </p:nvCxnSpPr>
          <p:spPr bwMode="auto">
            <a:xfrm>
              <a:off x="6356410" y="2707690"/>
              <a:ext cx="1660125" cy="1162975"/>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grpSp>
      <p:grpSp>
        <p:nvGrpSpPr>
          <p:cNvPr id="39" name="Group 176"/>
          <p:cNvGrpSpPr/>
          <p:nvPr/>
        </p:nvGrpSpPr>
        <p:grpSpPr>
          <a:xfrm>
            <a:off x="5512097" y="3753820"/>
            <a:ext cx="2790417" cy="1860278"/>
            <a:chOff x="4690368" y="1844336"/>
            <a:chExt cx="3539231" cy="2359487"/>
          </a:xfrm>
        </p:grpSpPr>
        <p:sp>
          <p:nvSpPr>
            <p:cNvPr id="40" name="Oval 39"/>
            <p:cNvSpPr/>
            <p:nvPr/>
          </p:nvSpPr>
          <p:spPr bwMode="auto">
            <a:xfrm>
              <a:off x="6577958"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1" name="Oval 40"/>
            <p:cNvSpPr/>
            <p:nvPr/>
          </p:nvSpPr>
          <p:spPr bwMode="auto">
            <a:xfrm>
              <a:off x="7049855"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2" name="Oval 41"/>
            <p:cNvSpPr/>
            <p:nvPr/>
          </p:nvSpPr>
          <p:spPr bwMode="auto">
            <a:xfrm>
              <a:off x="7521753"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3" name="Oval 42"/>
            <p:cNvSpPr/>
            <p:nvPr/>
          </p:nvSpPr>
          <p:spPr bwMode="auto">
            <a:xfrm>
              <a:off x="7993650"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4" name="Oval 43"/>
            <p:cNvSpPr/>
            <p:nvPr/>
          </p:nvSpPr>
          <p:spPr bwMode="auto">
            <a:xfrm>
              <a:off x="4690368"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5" name="Oval 44"/>
            <p:cNvSpPr/>
            <p:nvPr/>
          </p:nvSpPr>
          <p:spPr bwMode="auto">
            <a:xfrm>
              <a:off x="5162265" y="3967874"/>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6" name="Oval 45"/>
            <p:cNvSpPr/>
            <p:nvPr/>
          </p:nvSpPr>
          <p:spPr bwMode="auto">
            <a:xfrm>
              <a:off x="6813907" y="3260028"/>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7" name="Oval 46"/>
            <p:cNvSpPr/>
            <p:nvPr/>
          </p:nvSpPr>
          <p:spPr bwMode="auto">
            <a:xfrm>
              <a:off x="7757702" y="3260028"/>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8" name="Oval 47"/>
            <p:cNvSpPr/>
            <p:nvPr/>
          </p:nvSpPr>
          <p:spPr bwMode="auto">
            <a:xfrm>
              <a:off x="5870112" y="3260028"/>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49" name="Oval 48"/>
            <p:cNvSpPr/>
            <p:nvPr/>
          </p:nvSpPr>
          <p:spPr bwMode="auto">
            <a:xfrm>
              <a:off x="5398214" y="2552182"/>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50" name="Oval 49"/>
            <p:cNvSpPr/>
            <p:nvPr/>
          </p:nvSpPr>
          <p:spPr bwMode="auto">
            <a:xfrm>
              <a:off x="6342009" y="1844336"/>
              <a:ext cx="235949" cy="235949"/>
            </a:xfrm>
            <a:prstGeom prst="ellipse">
              <a:avLst/>
            </a:prstGeom>
            <a:solidFill>
              <a:schemeClr val="accent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cxnSp>
          <p:nvCxnSpPr>
            <p:cNvPr id="51" name="Straight Connector 50"/>
            <p:cNvCxnSpPr>
              <a:stCxn id="72" idx="3"/>
              <a:endCxn id="44" idx="0"/>
            </p:cNvCxnSpPr>
            <p:nvPr/>
          </p:nvCxnSpPr>
          <p:spPr bwMode="auto">
            <a:xfrm flipH="1">
              <a:off x="4808342"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52" name="Straight Connector 51"/>
            <p:cNvCxnSpPr>
              <a:stCxn id="72" idx="5"/>
              <a:endCxn id="45" idx="0"/>
            </p:cNvCxnSpPr>
            <p:nvPr/>
          </p:nvCxnSpPr>
          <p:spPr bwMode="auto">
            <a:xfrm>
              <a:off x="5127712"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53" name="Straight Connector 52"/>
            <p:cNvCxnSpPr>
              <a:stCxn id="70" idx="0"/>
              <a:endCxn id="48" idx="3"/>
            </p:cNvCxnSpPr>
            <p:nvPr/>
          </p:nvCxnSpPr>
          <p:spPr bwMode="auto">
            <a:xfrm flipV="1">
              <a:off x="5752137"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54" name="Straight Connector 53"/>
            <p:cNvCxnSpPr>
              <a:stCxn id="48" idx="5"/>
              <a:endCxn id="71" idx="0"/>
            </p:cNvCxnSpPr>
            <p:nvPr/>
          </p:nvCxnSpPr>
          <p:spPr bwMode="auto">
            <a:xfrm>
              <a:off x="6071506"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55" name="Straight Connector 54"/>
            <p:cNvCxnSpPr>
              <a:stCxn id="46" idx="3"/>
              <a:endCxn id="40" idx="0"/>
            </p:cNvCxnSpPr>
            <p:nvPr/>
          </p:nvCxnSpPr>
          <p:spPr bwMode="auto">
            <a:xfrm flipH="1">
              <a:off x="6695932"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56" name="Straight Connector 55"/>
            <p:cNvCxnSpPr>
              <a:stCxn id="46" idx="5"/>
              <a:endCxn id="41" idx="0"/>
            </p:cNvCxnSpPr>
            <p:nvPr/>
          </p:nvCxnSpPr>
          <p:spPr bwMode="auto">
            <a:xfrm>
              <a:off x="7015301"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57" name="Straight Connector 56"/>
            <p:cNvCxnSpPr>
              <a:stCxn id="47" idx="3"/>
              <a:endCxn id="42" idx="0"/>
            </p:cNvCxnSpPr>
            <p:nvPr/>
          </p:nvCxnSpPr>
          <p:spPr bwMode="auto">
            <a:xfrm flipH="1">
              <a:off x="7639727"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58" name="Straight Connector 57"/>
            <p:cNvCxnSpPr>
              <a:stCxn id="47" idx="5"/>
              <a:endCxn id="43" idx="0"/>
            </p:cNvCxnSpPr>
            <p:nvPr/>
          </p:nvCxnSpPr>
          <p:spPr bwMode="auto">
            <a:xfrm>
              <a:off x="7959096" y="3461423"/>
              <a:ext cx="152528" cy="506451"/>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59" name="Straight Connector 58"/>
            <p:cNvCxnSpPr>
              <a:stCxn id="46" idx="7"/>
              <a:endCxn id="73" idx="3"/>
            </p:cNvCxnSpPr>
            <p:nvPr/>
          </p:nvCxnSpPr>
          <p:spPr bwMode="auto">
            <a:xfrm flipV="1">
              <a:off x="7015301" y="2753577"/>
              <a:ext cx="305057"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0" name="Straight Connector 59"/>
            <p:cNvCxnSpPr>
              <a:stCxn id="73" idx="5"/>
              <a:endCxn id="47" idx="1"/>
            </p:cNvCxnSpPr>
            <p:nvPr/>
          </p:nvCxnSpPr>
          <p:spPr bwMode="auto">
            <a:xfrm>
              <a:off x="7487199" y="2753577"/>
              <a:ext cx="305057"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1" name="Straight Connector 60"/>
            <p:cNvCxnSpPr>
              <a:stCxn id="72" idx="7"/>
              <a:endCxn id="49" idx="3"/>
            </p:cNvCxnSpPr>
            <p:nvPr/>
          </p:nvCxnSpPr>
          <p:spPr bwMode="auto">
            <a:xfrm flipV="1">
              <a:off x="5127712" y="2753577"/>
              <a:ext cx="305057"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2" name="Straight Connector 61"/>
            <p:cNvCxnSpPr>
              <a:stCxn id="49" idx="5"/>
              <a:endCxn id="48" idx="1"/>
            </p:cNvCxnSpPr>
            <p:nvPr/>
          </p:nvCxnSpPr>
          <p:spPr bwMode="auto">
            <a:xfrm>
              <a:off x="5599609" y="2753577"/>
              <a:ext cx="305057"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3" name="Straight Connector 62"/>
            <p:cNvCxnSpPr>
              <a:stCxn id="49" idx="7"/>
              <a:endCxn id="50" idx="3"/>
            </p:cNvCxnSpPr>
            <p:nvPr/>
          </p:nvCxnSpPr>
          <p:spPr bwMode="auto">
            <a:xfrm flipV="1">
              <a:off x="5599609" y="2045731"/>
              <a:ext cx="776954"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4" name="Straight Connector 63"/>
            <p:cNvCxnSpPr>
              <a:stCxn id="50" idx="5"/>
              <a:endCxn id="73" idx="1"/>
            </p:cNvCxnSpPr>
            <p:nvPr/>
          </p:nvCxnSpPr>
          <p:spPr bwMode="auto">
            <a:xfrm>
              <a:off x="6543404" y="2045731"/>
              <a:ext cx="776954" cy="541005"/>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65" name="Curved Connector 64"/>
            <p:cNvCxnSpPr>
              <a:stCxn id="72" idx="6"/>
              <a:endCxn id="70" idx="2"/>
            </p:cNvCxnSpPr>
            <p:nvPr/>
          </p:nvCxnSpPr>
          <p:spPr bwMode="auto">
            <a:xfrm>
              <a:off x="5162265" y="3378003"/>
              <a:ext cx="471897" cy="707846"/>
            </a:xfrm>
            <a:prstGeom prst="curvedConnector3">
              <a:avLst>
                <a:gd name="adj1" fmla="val 50000"/>
              </a:avLst>
            </a:prstGeom>
            <a:solidFill>
              <a:schemeClr val="accent1"/>
            </a:solidFill>
            <a:ln w="57150" cap="flat" cmpd="sng" algn="ctr">
              <a:solidFill>
                <a:srgbClr val="2A97FF"/>
              </a:solidFill>
              <a:prstDash val="solid"/>
              <a:round/>
              <a:headEnd type="none" w="med" len="med"/>
              <a:tailEnd type="none" w="med" len="med"/>
            </a:ln>
            <a:effectLst/>
          </p:spPr>
        </p:cxnSp>
        <p:cxnSp>
          <p:nvCxnSpPr>
            <p:cNvPr id="66" name="Straight Connector 65"/>
            <p:cNvCxnSpPr>
              <a:stCxn id="70" idx="6"/>
              <a:endCxn id="71" idx="2"/>
            </p:cNvCxnSpPr>
            <p:nvPr/>
          </p:nvCxnSpPr>
          <p:spPr bwMode="auto">
            <a:xfrm>
              <a:off x="5870112" y="4085849"/>
              <a:ext cx="235949" cy="0"/>
            </a:xfrm>
            <a:prstGeom prst="line">
              <a:avLst/>
            </a:prstGeom>
            <a:solidFill>
              <a:schemeClr val="accent1"/>
            </a:solidFill>
            <a:ln w="57150" cap="flat" cmpd="sng" algn="ctr">
              <a:solidFill>
                <a:srgbClr val="2A97FF"/>
              </a:solidFill>
              <a:prstDash val="solid"/>
              <a:round/>
              <a:headEnd type="none" w="med" len="med"/>
              <a:tailEnd type="none" w="med" len="med"/>
            </a:ln>
            <a:effectLst/>
          </p:spPr>
        </p:cxnSp>
        <p:cxnSp>
          <p:nvCxnSpPr>
            <p:cNvPr id="67" name="Straight Connector 66"/>
            <p:cNvCxnSpPr>
              <a:stCxn id="72" idx="2"/>
            </p:cNvCxnSpPr>
            <p:nvPr/>
          </p:nvCxnSpPr>
          <p:spPr bwMode="auto">
            <a:xfrm flipH="1">
              <a:off x="4694949" y="3378003"/>
              <a:ext cx="231368" cy="573"/>
            </a:xfrm>
            <a:prstGeom prst="line">
              <a:avLst/>
            </a:prstGeom>
            <a:solidFill>
              <a:schemeClr val="accent1"/>
            </a:solidFill>
            <a:ln w="57150" cap="flat" cmpd="sng" algn="ctr">
              <a:solidFill>
                <a:srgbClr val="2A97FF"/>
              </a:solidFill>
              <a:prstDash val="solid"/>
              <a:round/>
              <a:headEnd type="none" w="med" len="med"/>
              <a:tailEnd type="none" w="med" len="med"/>
            </a:ln>
            <a:effectLst/>
          </p:spPr>
        </p:cxnSp>
        <p:cxnSp>
          <p:nvCxnSpPr>
            <p:cNvPr id="68" name="Curved Connector 67"/>
            <p:cNvCxnSpPr>
              <a:stCxn id="71" idx="6"/>
              <a:endCxn id="73" idx="2"/>
            </p:cNvCxnSpPr>
            <p:nvPr/>
          </p:nvCxnSpPr>
          <p:spPr bwMode="auto">
            <a:xfrm flipV="1">
              <a:off x="6342009" y="2670156"/>
              <a:ext cx="943795" cy="1415692"/>
            </a:xfrm>
            <a:prstGeom prst="curvedConnector3">
              <a:avLst>
                <a:gd name="adj1" fmla="val 29612"/>
              </a:avLst>
            </a:prstGeom>
            <a:solidFill>
              <a:schemeClr val="accent1"/>
            </a:solidFill>
            <a:ln w="57150" cap="flat" cmpd="sng" algn="ctr">
              <a:solidFill>
                <a:srgbClr val="2A97FF"/>
              </a:solidFill>
              <a:prstDash val="solid"/>
              <a:round/>
              <a:headEnd type="none" w="med" len="med"/>
              <a:tailEnd type="none" w="med" len="med"/>
            </a:ln>
            <a:effectLst/>
          </p:spPr>
        </p:cxnSp>
        <p:cxnSp>
          <p:nvCxnSpPr>
            <p:cNvPr id="69" name="Straight Connector 68"/>
            <p:cNvCxnSpPr>
              <a:stCxn id="73" idx="6"/>
            </p:cNvCxnSpPr>
            <p:nvPr/>
          </p:nvCxnSpPr>
          <p:spPr bwMode="auto">
            <a:xfrm flipV="1">
              <a:off x="7521753" y="2663857"/>
              <a:ext cx="238239" cy="6300"/>
            </a:xfrm>
            <a:prstGeom prst="line">
              <a:avLst/>
            </a:prstGeom>
            <a:solidFill>
              <a:schemeClr val="accent1"/>
            </a:solidFill>
            <a:ln w="57150" cap="flat" cmpd="sng" algn="ctr">
              <a:solidFill>
                <a:srgbClr val="2A97FF"/>
              </a:solidFill>
              <a:prstDash val="solid"/>
              <a:round/>
              <a:headEnd type="none" w="med" len="med"/>
              <a:tailEnd type="none" w="med" len="med"/>
            </a:ln>
            <a:effectLst/>
          </p:spPr>
        </p:cxnSp>
        <p:sp>
          <p:nvSpPr>
            <p:cNvPr id="70" name="Oval 69"/>
            <p:cNvSpPr/>
            <p:nvPr/>
          </p:nvSpPr>
          <p:spPr bwMode="auto">
            <a:xfrm>
              <a:off x="5634163" y="3967874"/>
              <a:ext cx="235949" cy="235949"/>
            </a:xfrm>
            <a:prstGeom prst="ellipse">
              <a:avLst/>
            </a:prstGeom>
            <a:solidFill>
              <a:schemeClr val="accent1"/>
            </a:solid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1" name="Oval 70"/>
            <p:cNvSpPr/>
            <p:nvPr/>
          </p:nvSpPr>
          <p:spPr bwMode="auto">
            <a:xfrm>
              <a:off x="6106060" y="3967874"/>
              <a:ext cx="235949" cy="235949"/>
            </a:xfrm>
            <a:prstGeom prst="ellipse">
              <a:avLst/>
            </a:prstGeom>
            <a:solidFill>
              <a:schemeClr val="accent1"/>
            </a:solid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2" name="Oval 71"/>
            <p:cNvSpPr/>
            <p:nvPr/>
          </p:nvSpPr>
          <p:spPr bwMode="auto">
            <a:xfrm>
              <a:off x="4926317" y="3260028"/>
              <a:ext cx="235949" cy="235949"/>
            </a:xfrm>
            <a:prstGeom prst="ellipse">
              <a:avLst/>
            </a:prstGeom>
            <a:solidFill>
              <a:schemeClr val="accent1"/>
            </a:solid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sp>
          <p:nvSpPr>
            <p:cNvPr id="73" name="Oval 72"/>
            <p:cNvSpPr/>
            <p:nvPr/>
          </p:nvSpPr>
          <p:spPr bwMode="auto">
            <a:xfrm>
              <a:off x="7285804" y="2552182"/>
              <a:ext cx="235949" cy="235949"/>
            </a:xfrm>
            <a:prstGeom prst="ellipse">
              <a:avLst/>
            </a:prstGeom>
            <a:solidFill>
              <a:schemeClr val="accent1"/>
            </a:solid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74" name="TextBox 73"/>
          <p:cNvSpPr txBox="1"/>
          <p:nvPr/>
        </p:nvSpPr>
        <p:spPr>
          <a:xfrm>
            <a:off x="5656733" y="2877663"/>
            <a:ext cx="2348753" cy="461665"/>
          </a:xfrm>
          <a:prstGeom prst="rect">
            <a:avLst/>
          </a:prstGeom>
          <a:noFill/>
        </p:spPr>
        <p:txBody>
          <a:bodyPr wrap="square" rtlCol="0">
            <a:spAutoFit/>
          </a:bodyPr>
          <a:lstStyle/>
          <a:p>
            <a:r>
              <a:rPr lang="en-US" sz="2400" b="1" dirty="0" smtClean="0">
                <a:latin typeface="Calibri" pitchFamily="34" charset="0"/>
                <a:cs typeface="Calibri" pitchFamily="34" charset="0"/>
              </a:rPr>
              <a:t>VPL Generation</a:t>
            </a:r>
          </a:p>
        </p:txBody>
      </p:sp>
      <p:sp>
        <p:nvSpPr>
          <p:cNvPr id="75" name="TextBox 74"/>
          <p:cNvSpPr txBox="1"/>
          <p:nvPr/>
        </p:nvSpPr>
        <p:spPr>
          <a:xfrm>
            <a:off x="5441576" y="5697088"/>
            <a:ext cx="2931459" cy="461665"/>
          </a:xfrm>
          <a:prstGeom prst="rect">
            <a:avLst/>
          </a:prstGeom>
          <a:noFill/>
        </p:spPr>
        <p:txBody>
          <a:bodyPr wrap="square" rtlCol="0">
            <a:spAutoFit/>
          </a:bodyPr>
          <a:lstStyle/>
          <a:p>
            <a:r>
              <a:rPr lang="en-US" sz="2400" b="1" dirty="0" smtClean="0">
                <a:latin typeface="Calibri" pitchFamily="34" charset="0"/>
                <a:cs typeface="Calibri" pitchFamily="34" charset="0"/>
              </a:rPr>
              <a:t>Error and Refinement</a:t>
            </a:r>
          </a:p>
        </p:txBody>
      </p:sp>
    </p:spTree>
  </p:cSld>
  <p:clrMapOvr>
    <a:masterClrMapping/>
  </p:clrMapOvr>
  <p:transition advTm="180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38852" y="1122198"/>
            <a:ext cx="8266297" cy="1548187"/>
          </a:xfrm>
        </p:spPr>
        <p:txBody>
          <a:bodyPr anchor="ctr"/>
          <a:lstStyle/>
          <a:p>
            <a:pPr marL="0">
              <a:buNone/>
            </a:pPr>
            <a:r>
              <a:rPr lang="en-US" sz="3200" dirty="0" smtClean="0"/>
              <a:t>How to </a:t>
            </a:r>
            <a:r>
              <a:rPr lang="en-US" sz="3200" b="1" dirty="0" smtClean="0">
                <a:solidFill>
                  <a:srgbClr val="FFC000"/>
                </a:solidFill>
              </a:rPr>
              <a:t>automatically, efficiently and reliably </a:t>
            </a:r>
            <a:r>
              <a:rPr lang="en-US" sz="3200" dirty="0" smtClean="0"/>
              <a:t>produce a large number of physically-accurate renderings in a </a:t>
            </a:r>
            <a:r>
              <a:rPr lang="en-US" sz="3200" b="1" dirty="0" smtClean="0">
                <a:solidFill>
                  <a:srgbClr val="FFC000"/>
                </a:solidFill>
              </a:rPr>
              <a:t>predictable</a:t>
            </a:r>
            <a:r>
              <a:rPr lang="en-US" sz="3200" dirty="0" smtClean="0"/>
              <a:t> amount of time?</a:t>
            </a:r>
            <a:endParaRPr lang="en-US" dirty="0" smtClean="0"/>
          </a:p>
        </p:txBody>
      </p:sp>
      <p:sp>
        <p:nvSpPr>
          <p:cNvPr id="4" name="Content Placeholder 2"/>
          <p:cNvSpPr txBox="1">
            <a:spLocks/>
          </p:cNvSpPr>
          <p:nvPr/>
        </p:nvSpPr>
        <p:spPr bwMode="auto">
          <a:xfrm>
            <a:off x="438852" y="1123404"/>
            <a:ext cx="8266297" cy="757646"/>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lvl1pPr marL="177994" indent="-177994" algn="l" rtl="0" fontAlgn="base">
              <a:spcBef>
                <a:spcPts val="315"/>
              </a:spcBef>
              <a:spcAft>
                <a:spcPct val="0"/>
              </a:spcAft>
              <a:buClr>
                <a:srgbClr val="FFFFFF"/>
              </a:buClr>
              <a:buSzPct val="80000"/>
              <a:buFont typeface="Wingdings" pitchFamily="-111" charset="2"/>
              <a:buChar char="§"/>
              <a:defRPr sz="2000">
                <a:solidFill>
                  <a:srgbClr val="FFFFFF"/>
                </a:solidFill>
                <a:latin typeface="Calibri" pitchFamily="34" charset="0"/>
                <a:ea typeface="ＭＳ Ｐゴシック" pitchFamily="-111" charset="-128"/>
                <a:cs typeface="Calibri" pitchFamily="34" charset="0"/>
                <a:sym typeface="Arial" pitchFamily="-111" charset="0"/>
              </a:defRPr>
            </a:lvl1pPr>
            <a:lvl2pPr marL="356988" indent="-177994" algn="l" rtl="0" fontAlgn="base">
              <a:spcBef>
                <a:spcPts val="315"/>
              </a:spcBef>
              <a:spcAft>
                <a:spcPct val="0"/>
              </a:spcAft>
              <a:buClr>
                <a:srgbClr val="FFFFFF"/>
              </a:buClr>
              <a:buSzPct val="80000"/>
              <a:buFont typeface="Wingdings" pitchFamily="-111" charset="2"/>
              <a:buChar char="§"/>
              <a:defRPr sz="1800">
                <a:solidFill>
                  <a:srgbClr val="FFFFFF"/>
                </a:solidFill>
                <a:latin typeface="Calibri" pitchFamily="34" charset="0"/>
                <a:ea typeface="ＭＳ Ｐゴシック" pitchFamily="-111" charset="-128"/>
                <a:cs typeface="Calibri" pitchFamily="34" charset="0"/>
                <a:sym typeface="Arial" pitchFamily="-111" charset="0"/>
              </a:defRPr>
            </a:lvl2pPr>
            <a:lvl3pPr marL="571981" indent="-159995" algn="l" rtl="0" fontAlgn="base">
              <a:spcBef>
                <a:spcPts val="252"/>
              </a:spcBef>
              <a:spcAft>
                <a:spcPct val="0"/>
              </a:spcAft>
              <a:buClr>
                <a:srgbClr val="FFFFFF"/>
              </a:buClr>
              <a:buSzPct val="80000"/>
              <a:buFont typeface="Wingdings" pitchFamily="-111" charset="2"/>
              <a:buChar char="§"/>
              <a:defRPr sz="1500">
                <a:solidFill>
                  <a:srgbClr val="FFFFFF"/>
                </a:solidFill>
                <a:latin typeface="Calibri" pitchFamily="34" charset="0"/>
                <a:ea typeface="ＭＳ Ｐゴシック" pitchFamily="-111" charset="-128"/>
                <a:cs typeface="Calibri" pitchFamily="34" charset="0"/>
                <a:sym typeface="Arial" pitchFamily="-111" charset="0"/>
              </a:defRPr>
            </a:lvl3pPr>
            <a:lvl4pPr marL="894970" indent="-142995" algn="l" rtl="0" fontAlgn="base">
              <a:spcBef>
                <a:spcPts val="189"/>
              </a:spcBef>
              <a:spcAft>
                <a:spcPct val="0"/>
              </a:spcAft>
              <a:buClr>
                <a:srgbClr val="FFFFFF"/>
              </a:buClr>
              <a:buSzPct val="80000"/>
              <a:buFont typeface="Wingdings" pitchFamily="-111" charset="2"/>
              <a:buChar char="§"/>
              <a:defRPr sz="1300">
                <a:solidFill>
                  <a:srgbClr val="FFFFFF"/>
                </a:solidFill>
                <a:latin typeface="Calibri" pitchFamily="34" charset="0"/>
                <a:ea typeface="ＭＳ Ｐゴシック" pitchFamily="-111" charset="-128"/>
                <a:cs typeface="Calibri" pitchFamily="34" charset="0"/>
                <a:sym typeface="Arial" pitchFamily="-111" charset="0"/>
              </a:defRPr>
            </a:lvl4pPr>
            <a:lvl5pPr marL="1181960" indent="-128996" algn="l" rtl="0" fontAlgn="base">
              <a:spcBef>
                <a:spcPts val="189"/>
              </a:spcBef>
              <a:spcAft>
                <a:spcPct val="0"/>
              </a:spcAft>
              <a:buClr>
                <a:srgbClr val="FFFFFF"/>
              </a:buClr>
              <a:buSzPct val="80000"/>
              <a:buFont typeface="Wingdings" pitchFamily="-111" charset="2"/>
              <a:buChar char="§"/>
              <a:defRPr sz="1300">
                <a:solidFill>
                  <a:srgbClr val="FFFFFF"/>
                </a:solidFill>
                <a:latin typeface="Calibri" pitchFamily="34" charset="0"/>
                <a:ea typeface="ＭＳ Ｐゴシック" pitchFamily="-111" charset="-128"/>
                <a:cs typeface="Calibri" pitchFamily="34" charset="0"/>
                <a:sym typeface="Arial" pitchFamily="-111" charset="0"/>
              </a:defRPr>
            </a:lvl5pPr>
            <a:lvl6pPr marL="147145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5954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47635"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35724"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a:lstStyle>
          <a:p>
            <a:pPr marL="0">
              <a:buFont typeface="Wingdings" pitchFamily="-111" charset="2"/>
              <a:buNone/>
            </a:pPr>
            <a:r>
              <a:rPr lang="en-US" sz="4000" b="1" dirty="0" smtClean="0">
                <a:solidFill>
                  <a:srgbClr val="FFC000"/>
                </a:solidFill>
              </a:rPr>
              <a:t>How to you make rendering a service?</a:t>
            </a:r>
            <a:endParaRPr lang="en-US" sz="4000" dirty="0" smtClean="0"/>
          </a:p>
        </p:txBody>
      </p:sp>
      <p:sp>
        <p:nvSpPr>
          <p:cNvPr id="5" name="Content Placeholder 2"/>
          <p:cNvSpPr txBox="1">
            <a:spLocks/>
          </p:cNvSpPr>
          <p:nvPr/>
        </p:nvSpPr>
        <p:spPr bwMode="auto">
          <a:xfrm>
            <a:off x="356016" y="2205208"/>
            <a:ext cx="6401836" cy="3072187"/>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lvl1pPr marL="177994" indent="-177994" algn="l" rtl="0" fontAlgn="base">
              <a:spcBef>
                <a:spcPts val="315"/>
              </a:spcBef>
              <a:spcAft>
                <a:spcPct val="0"/>
              </a:spcAft>
              <a:buClr>
                <a:srgbClr val="FFFFFF"/>
              </a:buClr>
              <a:buSzPct val="80000"/>
              <a:buFont typeface="Wingdings" pitchFamily="-111" charset="2"/>
              <a:buChar char="§"/>
              <a:defRPr sz="2000">
                <a:solidFill>
                  <a:srgbClr val="FFFFFF"/>
                </a:solidFill>
                <a:latin typeface="Calibri" pitchFamily="34" charset="0"/>
                <a:ea typeface="ＭＳ Ｐゴシック" pitchFamily="-111" charset="-128"/>
                <a:cs typeface="Calibri" pitchFamily="34" charset="0"/>
                <a:sym typeface="Arial" pitchFamily="-111" charset="0"/>
              </a:defRPr>
            </a:lvl1pPr>
            <a:lvl2pPr marL="356988" indent="-177994" algn="l" rtl="0" fontAlgn="base">
              <a:spcBef>
                <a:spcPts val="315"/>
              </a:spcBef>
              <a:spcAft>
                <a:spcPct val="0"/>
              </a:spcAft>
              <a:buClr>
                <a:srgbClr val="FFFFFF"/>
              </a:buClr>
              <a:buSzPct val="80000"/>
              <a:buFont typeface="Wingdings" pitchFamily="-111" charset="2"/>
              <a:buChar char="§"/>
              <a:defRPr sz="1800">
                <a:solidFill>
                  <a:srgbClr val="FFFFFF"/>
                </a:solidFill>
                <a:latin typeface="Calibri" pitchFamily="34" charset="0"/>
                <a:ea typeface="ＭＳ Ｐゴシック" pitchFamily="-111" charset="-128"/>
                <a:cs typeface="Calibri" pitchFamily="34" charset="0"/>
                <a:sym typeface="Arial" pitchFamily="-111" charset="0"/>
              </a:defRPr>
            </a:lvl2pPr>
            <a:lvl3pPr marL="571981" indent="-159995" algn="l" rtl="0" fontAlgn="base">
              <a:spcBef>
                <a:spcPts val="252"/>
              </a:spcBef>
              <a:spcAft>
                <a:spcPct val="0"/>
              </a:spcAft>
              <a:buClr>
                <a:srgbClr val="FFFFFF"/>
              </a:buClr>
              <a:buSzPct val="80000"/>
              <a:buFont typeface="Wingdings" pitchFamily="-111" charset="2"/>
              <a:buChar char="§"/>
              <a:defRPr sz="1500">
                <a:solidFill>
                  <a:srgbClr val="FFFFFF"/>
                </a:solidFill>
                <a:latin typeface="Calibri" pitchFamily="34" charset="0"/>
                <a:ea typeface="ＭＳ Ｐゴシック" pitchFamily="-111" charset="-128"/>
                <a:cs typeface="Calibri" pitchFamily="34" charset="0"/>
                <a:sym typeface="Arial" pitchFamily="-111" charset="0"/>
              </a:defRPr>
            </a:lvl3pPr>
            <a:lvl4pPr marL="894970" indent="-142995" algn="l" rtl="0" fontAlgn="base">
              <a:spcBef>
                <a:spcPts val="189"/>
              </a:spcBef>
              <a:spcAft>
                <a:spcPct val="0"/>
              </a:spcAft>
              <a:buClr>
                <a:srgbClr val="FFFFFF"/>
              </a:buClr>
              <a:buSzPct val="80000"/>
              <a:buFont typeface="Wingdings" pitchFamily="-111" charset="2"/>
              <a:buChar char="§"/>
              <a:defRPr sz="1300">
                <a:solidFill>
                  <a:srgbClr val="FFFFFF"/>
                </a:solidFill>
                <a:latin typeface="Calibri" pitchFamily="34" charset="0"/>
                <a:ea typeface="ＭＳ Ｐゴシック" pitchFamily="-111" charset="-128"/>
                <a:cs typeface="Calibri" pitchFamily="34" charset="0"/>
                <a:sym typeface="Arial" pitchFamily="-111" charset="0"/>
              </a:defRPr>
            </a:lvl4pPr>
            <a:lvl5pPr marL="1181960" indent="-128996" algn="l" rtl="0" fontAlgn="base">
              <a:spcBef>
                <a:spcPts val="189"/>
              </a:spcBef>
              <a:spcAft>
                <a:spcPct val="0"/>
              </a:spcAft>
              <a:buClr>
                <a:srgbClr val="FFFFFF"/>
              </a:buClr>
              <a:buSzPct val="80000"/>
              <a:buFont typeface="Wingdings" pitchFamily="-111" charset="2"/>
              <a:buChar char="§"/>
              <a:defRPr sz="1300">
                <a:solidFill>
                  <a:srgbClr val="FFFFFF"/>
                </a:solidFill>
                <a:latin typeface="Calibri" pitchFamily="34" charset="0"/>
                <a:ea typeface="ＭＳ Ｐゴシック" pitchFamily="-111" charset="-128"/>
                <a:cs typeface="Calibri" pitchFamily="34" charset="0"/>
                <a:sym typeface="Arial" pitchFamily="-111" charset="0"/>
              </a:defRPr>
            </a:lvl5pPr>
            <a:lvl6pPr marL="147145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5954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47635"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35724"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a:lstStyle>
          <a:p>
            <a:pPr lvl="1"/>
            <a:r>
              <a:rPr lang="en-US" sz="2800" dirty="0" smtClean="0"/>
              <a:t>Robust and dependable algorithm</a:t>
            </a:r>
          </a:p>
          <a:p>
            <a:pPr lvl="1"/>
            <a:r>
              <a:rPr lang="en-US" sz="2800" dirty="0" smtClean="0"/>
              <a:t>Fast and efficient</a:t>
            </a:r>
          </a:p>
          <a:p>
            <a:pPr lvl="1"/>
            <a:r>
              <a:rPr lang="en-US" sz="2800" dirty="0" smtClean="0"/>
              <a:t>Automatic for novice users</a:t>
            </a:r>
          </a:p>
          <a:p>
            <a:pPr lvl="1"/>
            <a:r>
              <a:rPr lang="en-US" sz="2800" dirty="0" smtClean="0"/>
              <a:t>Supports complex “design-size” models</a:t>
            </a:r>
          </a:p>
          <a:p>
            <a:pPr lvl="1"/>
            <a:r>
              <a:rPr lang="en-US" sz="2800" dirty="0" smtClean="0"/>
              <a:t>Uniform cost across quality and model</a:t>
            </a:r>
          </a:p>
          <a:p>
            <a:pPr lvl="1"/>
            <a:r>
              <a:rPr lang="en-US" sz="2800" dirty="0" smtClean="0"/>
              <a:t>Predictive high quality preview</a:t>
            </a:r>
          </a:p>
        </p:txBody>
      </p:sp>
      <p:sp>
        <p:nvSpPr>
          <p:cNvPr id="6" name="Content Placeholder 2"/>
          <p:cNvSpPr txBox="1">
            <a:spLocks/>
          </p:cNvSpPr>
          <p:nvPr/>
        </p:nvSpPr>
        <p:spPr bwMode="auto">
          <a:xfrm>
            <a:off x="356016" y="5203370"/>
            <a:ext cx="8266297" cy="757646"/>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lvl1pPr marL="177994" indent="-177994" algn="l" rtl="0" fontAlgn="base">
              <a:spcBef>
                <a:spcPts val="315"/>
              </a:spcBef>
              <a:spcAft>
                <a:spcPct val="0"/>
              </a:spcAft>
              <a:buClr>
                <a:srgbClr val="FFFFFF"/>
              </a:buClr>
              <a:buSzPct val="80000"/>
              <a:buFont typeface="Wingdings" pitchFamily="-111" charset="2"/>
              <a:buChar char="§"/>
              <a:defRPr sz="2000">
                <a:solidFill>
                  <a:srgbClr val="FFFFFF"/>
                </a:solidFill>
                <a:latin typeface="Calibri" pitchFamily="34" charset="0"/>
                <a:ea typeface="ＭＳ Ｐゴシック" pitchFamily="-111" charset="-128"/>
                <a:cs typeface="Calibri" pitchFamily="34" charset="0"/>
                <a:sym typeface="Arial" pitchFamily="-111" charset="0"/>
              </a:defRPr>
            </a:lvl1pPr>
            <a:lvl2pPr marL="356988" indent="-177994" algn="l" rtl="0" fontAlgn="base">
              <a:spcBef>
                <a:spcPts val="315"/>
              </a:spcBef>
              <a:spcAft>
                <a:spcPct val="0"/>
              </a:spcAft>
              <a:buClr>
                <a:srgbClr val="FFFFFF"/>
              </a:buClr>
              <a:buSzPct val="80000"/>
              <a:buFont typeface="Wingdings" pitchFamily="-111" charset="2"/>
              <a:buChar char="§"/>
              <a:defRPr sz="1800">
                <a:solidFill>
                  <a:srgbClr val="FFFFFF"/>
                </a:solidFill>
                <a:latin typeface="Calibri" pitchFamily="34" charset="0"/>
                <a:ea typeface="ＭＳ Ｐゴシック" pitchFamily="-111" charset="-128"/>
                <a:cs typeface="Calibri" pitchFamily="34" charset="0"/>
                <a:sym typeface="Arial" pitchFamily="-111" charset="0"/>
              </a:defRPr>
            </a:lvl2pPr>
            <a:lvl3pPr marL="571981" indent="-159995" algn="l" rtl="0" fontAlgn="base">
              <a:spcBef>
                <a:spcPts val="252"/>
              </a:spcBef>
              <a:spcAft>
                <a:spcPct val="0"/>
              </a:spcAft>
              <a:buClr>
                <a:srgbClr val="FFFFFF"/>
              </a:buClr>
              <a:buSzPct val="80000"/>
              <a:buFont typeface="Wingdings" pitchFamily="-111" charset="2"/>
              <a:buChar char="§"/>
              <a:defRPr sz="1500">
                <a:solidFill>
                  <a:srgbClr val="FFFFFF"/>
                </a:solidFill>
                <a:latin typeface="Calibri" pitchFamily="34" charset="0"/>
                <a:ea typeface="ＭＳ Ｐゴシック" pitchFamily="-111" charset="-128"/>
                <a:cs typeface="Calibri" pitchFamily="34" charset="0"/>
                <a:sym typeface="Arial" pitchFamily="-111" charset="0"/>
              </a:defRPr>
            </a:lvl3pPr>
            <a:lvl4pPr marL="894970" indent="-142995" algn="l" rtl="0" fontAlgn="base">
              <a:spcBef>
                <a:spcPts val="189"/>
              </a:spcBef>
              <a:spcAft>
                <a:spcPct val="0"/>
              </a:spcAft>
              <a:buClr>
                <a:srgbClr val="FFFFFF"/>
              </a:buClr>
              <a:buSzPct val="80000"/>
              <a:buFont typeface="Wingdings" pitchFamily="-111" charset="2"/>
              <a:buChar char="§"/>
              <a:defRPr sz="1300">
                <a:solidFill>
                  <a:srgbClr val="FFFFFF"/>
                </a:solidFill>
                <a:latin typeface="Calibri" pitchFamily="34" charset="0"/>
                <a:ea typeface="ＭＳ Ｐゴシック" pitchFamily="-111" charset="-128"/>
                <a:cs typeface="Calibri" pitchFamily="34" charset="0"/>
                <a:sym typeface="Arial" pitchFamily="-111" charset="0"/>
              </a:defRPr>
            </a:lvl4pPr>
            <a:lvl5pPr marL="1181960" indent="-128996" algn="l" rtl="0" fontAlgn="base">
              <a:spcBef>
                <a:spcPts val="189"/>
              </a:spcBef>
              <a:spcAft>
                <a:spcPct val="0"/>
              </a:spcAft>
              <a:buClr>
                <a:srgbClr val="FFFFFF"/>
              </a:buClr>
              <a:buSzPct val="80000"/>
              <a:buFont typeface="Wingdings" pitchFamily="-111" charset="2"/>
              <a:buChar char="§"/>
              <a:defRPr sz="1300">
                <a:solidFill>
                  <a:srgbClr val="FFFFFF"/>
                </a:solidFill>
                <a:latin typeface="Calibri" pitchFamily="34" charset="0"/>
                <a:ea typeface="ＭＳ Ｐゴシック" pitchFamily="-111" charset="-128"/>
                <a:cs typeface="Calibri" pitchFamily="34" charset="0"/>
                <a:sym typeface="Arial" pitchFamily="-111" charset="0"/>
              </a:defRPr>
            </a:lvl5pPr>
            <a:lvl6pPr marL="147145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59546"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47635"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35724" indent="-130041" algn="l" rtl="0" eaLnBrk="1" fontAlgn="base" hangingPunct="1">
              <a:spcBef>
                <a:spcPts val="189"/>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a:lstStyle>
          <a:p>
            <a:pPr marL="0" indent="0">
              <a:buNone/>
            </a:pPr>
            <a:r>
              <a:rPr lang="en-US" sz="4000" b="1" dirty="0" smtClean="0">
                <a:solidFill>
                  <a:srgbClr val="FFC000"/>
                </a:solidFill>
              </a:rPr>
              <a:t>Use a many lights algorithm.</a:t>
            </a:r>
            <a:endParaRPr lang="en-US" sz="4000" b="1" dirty="0">
              <a:solidFill>
                <a:srgbClr val="FFC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sz="quarter" idx="10"/>
          </p:nvPr>
        </p:nvSpPr>
        <p:spPr/>
        <p:txBody>
          <a:bodyPr/>
          <a:lstStyle/>
          <a:p>
            <a:r>
              <a:rPr lang="en-US" sz="2400" dirty="0" smtClean="0"/>
              <a:t>My Team</a:t>
            </a:r>
          </a:p>
          <a:p>
            <a:pPr marL="457200" indent="0">
              <a:buNone/>
            </a:pPr>
            <a:r>
              <a:rPr lang="en-US" sz="1400" dirty="0" smtClean="0"/>
              <a:t>John Hutchinson</a:t>
            </a:r>
          </a:p>
          <a:p>
            <a:pPr marL="457200" indent="0">
              <a:buNone/>
            </a:pPr>
            <a:r>
              <a:rPr lang="en-US" sz="1400" dirty="0" smtClean="0"/>
              <a:t>Roberto Ziche</a:t>
            </a:r>
          </a:p>
          <a:p>
            <a:pPr marL="457200" indent="0">
              <a:buNone/>
            </a:pPr>
            <a:r>
              <a:rPr lang="en-US" sz="1400" dirty="0" err="1" smtClean="0"/>
              <a:t>Seema</a:t>
            </a:r>
            <a:r>
              <a:rPr lang="en-US" sz="1400" dirty="0" smtClean="0"/>
              <a:t> </a:t>
            </a:r>
            <a:r>
              <a:rPr lang="en-US" sz="1400" dirty="0" err="1" smtClean="0"/>
              <a:t>Jaisinghani</a:t>
            </a:r>
            <a:endParaRPr lang="en-US" sz="1400" dirty="0" smtClean="0"/>
          </a:p>
          <a:p>
            <a:pPr marL="457200" indent="0">
              <a:buNone/>
            </a:pPr>
            <a:r>
              <a:rPr lang="en-US" sz="1400" dirty="0" smtClean="0"/>
              <a:t>Brian Budge</a:t>
            </a:r>
          </a:p>
          <a:p>
            <a:pPr marL="457200" indent="0">
              <a:buNone/>
            </a:pPr>
            <a:r>
              <a:rPr lang="en-US" sz="1400" dirty="0" smtClean="0"/>
              <a:t>Nolan Goodnight</a:t>
            </a:r>
          </a:p>
          <a:p>
            <a:pPr marL="457200" indent="0">
              <a:buNone/>
            </a:pPr>
            <a:r>
              <a:rPr lang="en-US" sz="1400" dirty="0"/>
              <a:t>William Xiao (</a:t>
            </a:r>
            <a:r>
              <a:rPr lang="ja-JP" altLang="en-US" sz="1400" dirty="0"/>
              <a:t>肖健）</a:t>
            </a:r>
          </a:p>
          <a:p>
            <a:pPr marL="457200" indent="0">
              <a:buNone/>
            </a:pPr>
            <a:r>
              <a:rPr lang="en-US" sz="1400" dirty="0"/>
              <a:t>Jacky Lee (</a:t>
            </a:r>
            <a:r>
              <a:rPr lang="ja-JP" altLang="en-US" sz="1400" dirty="0"/>
              <a:t>李吉超</a:t>
            </a:r>
            <a:r>
              <a:rPr lang="en-US" altLang="ja-JP" sz="1400" dirty="0"/>
              <a:t>)</a:t>
            </a:r>
          </a:p>
          <a:p>
            <a:pPr marL="457200" indent="0">
              <a:buNone/>
            </a:pPr>
            <a:r>
              <a:rPr lang="en-US" sz="1400" dirty="0" err="1"/>
              <a:t>Yonggao</a:t>
            </a:r>
            <a:r>
              <a:rPr lang="en-US" sz="1400" dirty="0"/>
              <a:t> Pan (</a:t>
            </a:r>
            <a:r>
              <a:rPr lang="ja-JP" altLang="en-US" sz="1400" dirty="0"/>
              <a:t>潘永高</a:t>
            </a:r>
            <a:r>
              <a:rPr lang="en-US" altLang="ja-JP" sz="1400" dirty="0"/>
              <a:t>)</a:t>
            </a:r>
          </a:p>
          <a:p>
            <a:pPr marL="457200" indent="0">
              <a:buNone/>
            </a:pPr>
            <a:r>
              <a:rPr lang="en-US" sz="1400" dirty="0"/>
              <a:t>Anders Huang (</a:t>
            </a:r>
            <a:r>
              <a:rPr lang="ja-JP" altLang="en-US" sz="1400" dirty="0"/>
              <a:t>黄运新</a:t>
            </a:r>
            <a:r>
              <a:rPr lang="en-US" altLang="ja-JP" sz="1400" dirty="0"/>
              <a:t>)</a:t>
            </a:r>
          </a:p>
          <a:p>
            <a:pPr marL="457200" indent="0">
              <a:buNone/>
            </a:pPr>
            <a:r>
              <a:rPr lang="en-US" sz="1400" dirty="0" err="1"/>
              <a:t>Mintao</a:t>
            </a:r>
            <a:r>
              <a:rPr lang="en-US" sz="1400" dirty="0"/>
              <a:t> Huang （</a:t>
            </a:r>
            <a:r>
              <a:rPr lang="ja-JP" altLang="en-US" sz="1400" dirty="0"/>
              <a:t>黄敏涛）</a:t>
            </a:r>
          </a:p>
          <a:p>
            <a:pPr marL="457200" indent="0">
              <a:buNone/>
            </a:pPr>
            <a:r>
              <a:rPr lang="en-US" sz="1400" dirty="0" err="1"/>
              <a:t>Xiaoqing</a:t>
            </a:r>
            <a:r>
              <a:rPr lang="en-US" sz="1400" dirty="0"/>
              <a:t> </a:t>
            </a:r>
            <a:r>
              <a:rPr lang="en-US" sz="1400" dirty="0" err="1"/>
              <a:t>Zhuang</a:t>
            </a:r>
            <a:r>
              <a:rPr lang="en-US" sz="1400" dirty="0"/>
              <a:t> (</a:t>
            </a:r>
            <a:r>
              <a:rPr lang="ja-JP" altLang="en-US" sz="1400" dirty="0"/>
              <a:t>庄晓青</a:t>
            </a:r>
            <a:r>
              <a:rPr lang="en-US" altLang="ja-JP" sz="1400" dirty="0"/>
              <a:t>)</a:t>
            </a:r>
          </a:p>
          <a:p>
            <a:pPr marL="457200" indent="0">
              <a:buNone/>
            </a:pPr>
            <a:r>
              <a:rPr lang="en-US" sz="1400" dirty="0" smtClean="0"/>
              <a:t>Ada </a:t>
            </a:r>
            <a:r>
              <a:rPr lang="en-US" sz="1400" dirty="0"/>
              <a:t>Yan (</a:t>
            </a:r>
            <a:r>
              <a:rPr lang="ja-JP" altLang="en-US" sz="1400" dirty="0"/>
              <a:t>严超</a:t>
            </a:r>
            <a:r>
              <a:rPr lang="en-US" altLang="ja-JP" sz="1400" dirty="0"/>
              <a:t>)</a:t>
            </a:r>
          </a:p>
          <a:p>
            <a:pPr marL="457200" indent="0">
              <a:buNone/>
            </a:pPr>
            <a:r>
              <a:rPr lang="en-US" sz="1400" dirty="0"/>
              <a:t>Sally Dong (</a:t>
            </a:r>
            <a:r>
              <a:rPr lang="ja-JP" altLang="en-US" sz="1400" dirty="0"/>
              <a:t>董月娟</a:t>
            </a:r>
            <a:r>
              <a:rPr lang="en-US" altLang="ja-JP" sz="1400" dirty="0"/>
              <a:t>)</a:t>
            </a:r>
          </a:p>
          <a:p>
            <a:pPr marL="457200" indent="0">
              <a:buNone/>
            </a:pPr>
            <a:r>
              <a:rPr lang="en-US" sz="1400" dirty="0"/>
              <a:t>Winnie Yu (</a:t>
            </a:r>
            <a:r>
              <a:rPr lang="ja-JP" altLang="en-US" sz="1400" dirty="0"/>
              <a:t>喻超华</a:t>
            </a:r>
            <a:r>
              <a:rPr lang="en-US" altLang="ja-JP" sz="1400" dirty="0"/>
              <a:t>)</a:t>
            </a:r>
          </a:p>
          <a:p>
            <a:pPr marL="457200" indent="0">
              <a:buNone/>
            </a:pPr>
            <a:r>
              <a:rPr lang="en-US" sz="1400" dirty="0"/>
              <a:t>Rick Wu (</a:t>
            </a:r>
            <a:r>
              <a:rPr lang="ja-JP" altLang="en-US" sz="1400" dirty="0"/>
              <a:t>吴懿</a:t>
            </a:r>
            <a:r>
              <a:rPr lang="en-US" altLang="ja-JP" sz="1400" dirty="0" smtClean="0"/>
              <a:t>)</a:t>
            </a:r>
            <a:endParaRPr lang="en-US" altLang="ja-JP" sz="1400" dirty="0"/>
          </a:p>
          <a:p>
            <a:pPr marL="457200" indent="0">
              <a:buNone/>
            </a:pPr>
            <a:r>
              <a:rPr lang="en-US" sz="1400" dirty="0" err="1"/>
              <a:t>Jieqi</a:t>
            </a:r>
            <a:r>
              <a:rPr lang="en-US" sz="1400" dirty="0"/>
              <a:t> Ding (</a:t>
            </a:r>
            <a:r>
              <a:rPr lang="ja-JP" altLang="en-US" sz="1400" dirty="0"/>
              <a:t>丁洁琦</a:t>
            </a:r>
            <a:r>
              <a:rPr lang="en-US" altLang="ja-JP" sz="1400" dirty="0"/>
              <a:t>)</a:t>
            </a:r>
          </a:p>
          <a:p>
            <a:pPr marL="457200" indent="0">
              <a:buNone/>
            </a:pPr>
            <a:r>
              <a:rPr lang="en-US" sz="1400" dirty="0" smtClean="0"/>
              <a:t>Stella </a:t>
            </a:r>
            <a:r>
              <a:rPr lang="en-US" sz="1400" dirty="0"/>
              <a:t>Zhou (</a:t>
            </a:r>
            <a:r>
              <a:rPr lang="ja-JP" altLang="en-US" sz="1400" dirty="0"/>
              <a:t>周翊</a:t>
            </a:r>
            <a:r>
              <a:rPr lang="en-US" altLang="ja-JP" sz="1400" dirty="0"/>
              <a:t>)</a:t>
            </a:r>
          </a:p>
          <a:p>
            <a:pPr lvl="1"/>
            <a:endParaRPr lang="en-US" b="1" dirty="0"/>
          </a:p>
        </p:txBody>
      </p:sp>
      <p:sp>
        <p:nvSpPr>
          <p:cNvPr id="4" name="Content Placeholder 3"/>
          <p:cNvSpPr>
            <a:spLocks noGrp="1"/>
          </p:cNvSpPr>
          <p:nvPr>
            <p:ph sz="quarter" idx="11"/>
          </p:nvPr>
        </p:nvSpPr>
        <p:spPr/>
        <p:txBody>
          <a:bodyPr lIns="0"/>
          <a:lstStyle/>
          <a:p>
            <a:r>
              <a:rPr lang="en-US" sz="2400" dirty="0" smtClean="0"/>
              <a:t>Presenters</a:t>
            </a:r>
          </a:p>
          <a:p>
            <a:pPr marL="457200" lvl="1" indent="0">
              <a:buNone/>
            </a:pPr>
            <a:r>
              <a:rPr lang="en-US" sz="1400" dirty="0"/>
              <a:t>Jaroslav </a:t>
            </a:r>
            <a:r>
              <a:rPr lang="en-US" sz="1400" dirty="0" err="1" smtClean="0"/>
              <a:t>Křivánek</a:t>
            </a:r>
            <a:endParaRPr lang="en-US" sz="1400" dirty="0" smtClean="0"/>
          </a:p>
          <a:p>
            <a:pPr marL="457200" lvl="1" indent="0">
              <a:buNone/>
            </a:pPr>
            <a:r>
              <a:rPr lang="en-US" sz="1400" dirty="0" err="1"/>
              <a:t>Miloš</a:t>
            </a:r>
            <a:r>
              <a:rPr lang="en-US" sz="1400" dirty="0"/>
              <a:t> </a:t>
            </a:r>
            <a:r>
              <a:rPr lang="en-US" sz="1400" dirty="0" err="1" smtClean="0"/>
              <a:t>Hašan</a:t>
            </a:r>
            <a:endParaRPr lang="en-US" sz="1400" dirty="0" smtClean="0"/>
          </a:p>
          <a:p>
            <a:pPr marL="457200" lvl="1" indent="0">
              <a:buNone/>
            </a:pPr>
            <a:r>
              <a:rPr lang="en-US" sz="1400" dirty="0" err="1"/>
              <a:t>Carsten</a:t>
            </a:r>
            <a:r>
              <a:rPr lang="en-US" sz="1400" dirty="0"/>
              <a:t> </a:t>
            </a:r>
            <a:r>
              <a:rPr lang="en-US" sz="1400" dirty="0" err="1" smtClean="0"/>
              <a:t>Dachsbacher</a:t>
            </a:r>
            <a:endParaRPr lang="en-US" sz="1400" dirty="0" smtClean="0"/>
          </a:p>
          <a:p>
            <a:pPr marL="457200" lvl="1" indent="0">
              <a:buNone/>
            </a:pPr>
            <a:r>
              <a:rPr lang="en-US" sz="1400" dirty="0"/>
              <a:t>Alexander </a:t>
            </a:r>
            <a:r>
              <a:rPr lang="en-US" sz="1400" dirty="0" smtClean="0"/>
              <a:t>Keller</a:t>
            </a:r>
          </a:p>
          <a:p>
            <a:pPr marL="457200" lvl="1" indent="0">
              <a:buNone/>
            </a:pPr>
            <a:r>
              <a:rPr lang="en-US" sz="1400" dirty="0"/>
              <a:t>Bruce Walter</a:t>
            </a:r>
            <a:endParaRPr lang="en-US" sz="1400" dirty="0" smtClean="0"/>
          </a:p>
          <a:p>
            <a:endParaRPr lang="en-US" sz="2400" dirty="0"/>
          </a:p>
          <a:p>
            <a:r>
              <a:rPr lang="en-US" sz="2400" dirty="0" smtClean="0"/>
              <a:t>Cornell University</a:t>
            </a:r>
          </a:p>
          <a:p>
            <a:pPr lvl="1"/>
            <a:endParaRPr lang="en-US" sz="2200" dirty="0"/>
          </a:p>
        </p:txBody>
      </p:sp>
    </p:spTree>
    <p:extLst>
      <p:ext uri="{BB962C8B-B14F-4D97-AF65-F5344CB8AC3E}">
        <p14:creationId xmlns="" xmlns:p14="http://schemas.microsoft.com/office/powerpoint/2010/main" val="117678897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rbreea\Documents\Siggraph2012_Course\Images\polish_crop.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297" y="1117227"/>
            <a:ext cx="1821147" cy="4552659"/>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8" name="Picture 17" descr="example_2.png"/>
          <p:cNvPicPr>
            <a:picLocks noChangeAspect="1"/>
          </p:cNvPicPr>
          <p:nvPr/>
        </p:nvPicPr>
        <p:blipFill>
          <a:blip r:embed="rId4" cstate="print"/>
          <a:srcRect t="31655" b="8233"/>
          <a:stretch>
            <a:fillRect/>
          </a:stretch>
        </p:blipFill>
        <p:spPr>
          <a:xfrm>
            <a:off x="1658469" y="4401673"/>
            <a:ext cx="3718398" cy="1676400"/>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Questions?</a:t>
            </a:r>
            <a:endParaRPr lang="en-US" dirty="0"/>
          </a:p>
        </p:txBody>
      </p:sp>
      <p:pic>
        <p:nvPicPr>
          <p:cNvPr id="8" name="Picture 14" descr="image009"/>
          <p:cNvPicPr>
            <a:picLocks noChangeAspect="1" noChangeArrowheads="1"/>
          </p:cNvPicPr>
          <p:nvPr/>
        </p:nvPicPr>
        <p:blipFill>
          <a:blip r:embed="rId5" cstate="print"/>
          <a:srcRect/>
          <a:stretch>
            <a:fillRect/>
          </a:stretch>
        </p:blipFill>
        <p:spPr bwMode="auto">
          <a:xfrm>
            <a:off x="2461931" y="1171015"/>
            <a:ext cx="3334543" cy="2002491"/>
          </a:xfrm>
          <a:prstGeom prst="rect">
            <a:avLst/>
          </a:prstGeom>
          <a:ln>
            <a:noFill/>
          </a:ln>
          <a:effectLst>
            <a:softEdge rad="112500"/>
          </a:effectLst>
        </p:spPr>
      </p:pic>
      <p:pic>
        <p:nvPicPr>
          <p:cNvPr id="9" name="Picture 8"/>
          <p:cNvPicPr>
            <a:picLocks noChangeAspect="1"/>
          </p:cNvPicPr>
          <p:nvPr/>
        </p:nvPicPr>
        <p:blipFill rotWithShape="1">
          <a:blip r:embed="rId6" cstate="print">
            <a:extLst>
              <a:ext uri="{28A0092B-C50C-407E-A947-70E740481C1C}">
                <a14:useLocalDpi xmlns="" xmlns:a14="http://schemas.microsoft.com/office/drawing/2010/main" val="0"/>
              </a:ext>
            </a:extLst>
          </a:blip>
          <a:srcRect t="5494" b="5129"/>
          <a:stretch/>
        </p:blipFill>
        <p:spPr>
          <a:xfrm>
            <a:off x="3110241" y="2582090"/>
            <a:ext cx="3169920" cy="2124892"/>
          </a:xfrm>
          <a:prstGeom prst="rect">
            <a:avLst/>
          </a:prstGeom>
          <a:ln>
            <a:noFill/>
          </a:ln>
          <a:effectLst>
            <a:softEdge rad="112500"/>
          </a:effectLst>
        </p:spPr>
      </p:pic>
      <p:pic>
        <p:nvPicPr>
          <p:cNvPr id="12" name="Picture 11"/>
          <p:cNvPicPr>
            <a:picLocks noChangeAspect="1"/>
          </p:cNvPicPr>
          <p:nvPr/>
        </p:nvPicPr>
        <p:blipFill rotWithShape="1">
          <a:blip r:embed="rId7" cstate="print">
            <a:extLst>
              <a:ext uri="{28A0092B-C50C-407E-A947-70E740481C1C}">
                <a14:useLocalDpi xmlns="" xmlns:a14="http://schemas.microsoft.com/office/drawing/2010/main" val="0"/>
              </a:ext>
            </a:extLst>
          </a:blip>
          <a:srcRect l="-8340" t="11325" r="8340" b="5187"/>
          <a:stretch/>
        </p:blipFill>
        <p:spPr>
          <a:xfrm>
            <a:off x="5368144" y="3971364"/>
            <a:ext cx="3264212" cy="2043953"/>
          </a:xfrm>
          <a:prstGeom prst="rect">
            <a:avLst/>
          </a:prstGeom>
          <a:ln>
            <a:noFill/>
          </a:ln>
          <a:effectLst>
            <a:softEdge rad="112500"/>
          </a:effectLst>
        </p:spPr>
      </p:pic>
      <p:pic>
        <p:nvPicPr>
          <p:cNvPr id="15" name="Picture 14" descr="Best_Neon_286.png"/>
          <p:cNvPicPr>
            <a:picLocks noChangeAspect="1"/>
          </p:cNvPicPr>
          <p:nvPr/>
        </p:nvPicPr>
        <p:blipFill>
          <a:blip r:embed="rId8" cstate="print"/>
          <a:stretch>
            <a:fillRect/>
          </a:stretch>
        </p:blipFill>
        <p:spPr>
          <a:xfrm>
            <a:off x="5932936" y="1430375"/>
            <a:ext cx="2911877" cy="2034469"/>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chemeClr val="bg1"/>
            </a:gs>
            <a:gs pos="41000">
              <a:srgbClr val="FFFFFF"/>
            </a:gs>
            <a:gs pos="64000">
              <a:srgbClr val="FFFFFF"/>
            </a:gs>
            <a:gs pos="87000">
              <a:schemeClr val="bg1"/>
            </a:gs>
          </a:gsLst>
          <a:lin ang="168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clrChange>
              <a:clrFrom>
                <a:srgbClr val="FFFFFF"/>
              </a:clrFrom>
              <a:clrTo>
                <a:srgbClr val="FFFFFF">
                  <a:alpha val="0"/>
                </a:srgbClr>
              </a:clrTo>
            </a:clrChange>
          </a:blip>
          <a:stretch>
            <a:fillRect/>
          </a:stretch>
        </p:blipFill>
        <p:spPr>
          <a:xfrm>
            <a:off x="0" y="2260600"/>
            <a:ext cx="9144000" cy="2325027"/>
          </a:xfrm>
          <a:prstGeom prst="rect">
            <a:avLst/>
          </a:prstGeom>
          <a:noFill/>
          <a:ln>
            <a:noFill/>
          </a:ln>
        </p:spPr>
      </p:pic>
    </p:spTree>
    <p:extLst>
      <p:ext uri="{BB962C8B-B14F-4D97-AF65-F5344CB8AC3E}">
        <p14:creationId xmlns="" xmlns:p14="http://schemas.microsoft.com/office/powerpoint/2010/main" val="4080807336"/>
      </p:ext>
    </p:extLst>
  </p:cSld>
  <p:clrMapOvr>
    <a:masterClrMapping/>
  </p:clrMapOvr>
  <mc:AlternateContent xmlns:mc="http://schemas.openxmlformats.org/markup-compatibility/2006">
    <mc:Choice xmlns=""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Autodesk® 360 Rendering</a:t>
            </a:r>
            <a:endParaRPr lang="en-US" dirty="0"/>
          </a:p>
        </p:txBody>
      </p:sp>
      <p:grpSp>
        <p:nvGrpSpPr>
          <p:cNvPr id="3" name="Group 9"/>
          <p:cNvGrpSpPr/>
          <p:nvPr/>
        </p:nvGrpSpPr>
        <p:grpSpPr>
          <a:xfrm>
            <a:off x="5253406" y="1075679"/>
            <a:ext cx="3132809" cy="4978918"/>
            <a:chOff x="5325124" y="1075679"/>
            <a:chExt cx="3132809" cy="4978918"/>
          </a:xfrm>
        </p:grpSpPr>
        <p:pic>
          <p:nvPicPr>
            <p:cNvPr id="5" name="Picture 3" descr="C:\workpool\RaaS\_docs\AU\other_images\gallery_ui.png"/>
            <p:cNvPicPr>
              <a:picLocks noChangeAspect="1" noChangeArrowheads="1"/>
            </p:cNvPicPr>
            <p:nvPr/>
          </p:nvPicPr>
          <p:blipFill rotWithShape="1">
            <a:blip r:embed="rId3" cstate="print"/>
            <a:srcRect l="5123" r="4987"/>
            <a:stretch/>
          </p:blipFill>
          <p:spPr bwMode="auto">
            <a:xfrm>
              <a:off x="5325124" y="1075679"/>
              <a:ext cx="3132809" cy="4419600"/>
            </a:xfrm>
            <a:prstGeom prst="rect">
              <a:avLst/>
            </a:prstGeom>
            <a:noFill/>
          </p:spPr>
        </p:pic>
        <p:sp>
          <p:nvSpPr>
            <p:cNvPr id="6" name="TextBox 5"/>
            <p:cNvSpPr txBox="1"/>
            <p:nvPr/>
          </p:nvSpPr>
          <p:spPr>
            <a:xfrm>
              <a:off x="5435590" y="5592932"/>
              <a:ext cx="2911876" cy="461665"/>
            </a:xfrm>
            <a:prstGeom prst="rect">
              <a:avLst/>
            </a:prstGeom>
            <a:noFill/>
          </p:spPr>
          <p:txBody>
            <a:bodyPr wrap="square" rtlCol="0">
              <a:spAutoFit/>
            </a:bodyPr>
            <a:lstStyle/>
            <a:p>
              <a:pPr algn="ctr"/>
              <a:r>
                <a:rPr lang="en-US" sz="2400" dirty="0" smtClean="0">
                  <a:latin typeface="Calibri" pitchFamily="34" charset="0"/>
                  <a:cs typeface="Calibri" pitchFamily="34" charset="0"/>
                </a:rPr>
                <a:t>Render Gallery</a:t>
              </a:r>
              <a:endParaRPr lang="en-US" sz="2400" dirty="0">
                <a:latin typeface="Calibri" pitchFamily="34" charset="0"/>
                <a:cs typeface="Calibri" pitchFamily="34" charset="0"/>
              </a:endParaRPr>
            </a:p>
          </p:txBody>
        </p:sp>
      </p:grpSp>
      <p:grpSp>
        <p:nvGrpSpPr>
          <p:cNvPr id="18" name="Group 17"/>
          <p:cNvGrpSpPr/>
          <p:nvPr/>
        </p:nvGrpSpPr>
        <p:grpSpPr>
          <a:xfrm>
            <a:off x="4921046" y="1509989"/>
            <a:ext cx="3746033" cy="3767010"/>
            <a:chOff x="4921046" y="1509989"/>
            <a:chExt cx="3746033" cy="3767010"/>
          </a:xfrm>
        </p:grpSpPr>
        <p:grpSp>
          <p:nvGrpSpPr>
            <p:cNvPr id="15" name="Group 14"/>
            <p:cNvGrpSpPr/>
            <p:nvPr/>
          </p:nvGrpSpPr>
          <p:grpSpPr>
            <a:xfrm>
              <a:off x="4983692" y="1509989"/>
              <a:ext cx="3620741" cy="1424117"/>
              <a:chOff x="539318" y="1429306"/>
              <a:chExt cx="4508247" cy="1773193"/>
            </a:xfrm>
          </p:grpSpPr>
          <p:grpSp>
            <p:nvGrpSpPr>
              <p:cNvPr id="4" name="Group 8"/>
              <p:cNvGrpSpPr/>
              <p:nvPr/>
            </p:nvGrpSpPr>
            <p:grpSpPr>
              <a:xfrm>
                <a:off x="539318" y="1430784"/>
                <a:ext cx="4508247" cy="1771715"/>
                <a:chOff x="539318" y="1350885"/>
                <a:chExt cx="4508247" cy="1771715"/>
              </a:xfrm>
            </p:grpSpPr>
            <p:pic>
              <p:nvPicPr>
                <p:cNvPr id="7" name="Picture 6" descr="Revit2013_Render.png"/>
                <p:cNvPicPr>
                  <a:picLocks noChangeAspect="1"/>
                </p:cNvPicPr>
                <p:nvPr/>
              </p:nvPicPr>
              <p:blipFill>
                <a:blip r:embed="rId4" cstate="print"/>
                <a:srcRect r="16654" b="73708"/>
                <a:stretch>
                  <a:fillRect/>
                </a:stretch>
              </p:blipFill>
              <p:spPr>
                <a:xfrm>
                  <a:off x="539318" y="1350885"/>
                  <a:ext cx="4508247" cy="1259149"/>
                </a:xfrm>
                <a:prstGeom prst="rect">
                  <a:avLst/>
                </a:prstGeom>
                <a:ln>
                  <a:noFill/>
                </a:ln>
                <a:effectLst>
                  <a:softEdge rad="112500"/>
                </a:effectLst>
              </p:spPr>
            </p:pic>
            <p:sp>
              <p:nvSpPr>
                <p:cNvPr id="8" name="TextBox 7"/>
                <p:cNvSpPr txBox="1"/>
                <p:nvPr/>
              </p:nvSpPr>
              <p:spPr>
                <a:xfrm>
                  <a:off x="898059" y="2645546"/>
                  <a:ext cx="3790765" cy="477054"/>
                </a:xfrm>
                <a:prstGeom prst="rect">
                  <a:avLst/>
                </a:prstGeom>
                <a:noFill/>
              </p:spPr>
              <p:txBody>
                <a:bodyPr wrap="square" rtlCol="0">
                  <a:spAutoFit/>
                </a:bodyPr>
                <a:lstStyle/>
                <a:p>
                  <a:pPr algn="ctr"/>
                  <a:r>
                    <a:rPr lang="en-US" sz="2400" dirty="0" smtClean="0">
                      <a:latin typeface="Calibri" pitchFamily="34" charset="0"/>
                      <a:cs typeface="Calibri" pitchFamily="34" charset="0"/>
                    </a:rPr>
                    <a:t>Autodesk</a:t>
                  </a:r>
                  <a:r>
                    <a:rPr lang="en-US" sz="2400" kern="0" dirty="0" smtClean="0">
                      <a:solidFill>
                        <a:srgbClr val="FFFFFF"/>
                      </a:solidFill>
                      <a:latin typeface="Calibri" pitchFamily="34" charset="0"/>
                      <a:ea typeface="ＭＳ Ｐゴシック" pitchFamily="-111" charset="-128"/>
                      <a:cs typeface="Calibri" pitchFamily="34" charset="0"/>
                      <a:sym typeface="Arial" pitchFamily="-111" charset="0"/>
                    </a:rPr>
                    <a:t>® Revit® 2013</a:t>
                  </a:r>
                  <a:endParaRPr lang="en-US" sz="2400" dirty="0">
                    <a:latin typeface="Calibri" pitchFamily="34" charset="0"/>
                    <a:cs typeface="Calibri" pitchFamily="34" charset="0"/>
                  </a:endParaRPr>
                </a:p>
              </p:txBody>
            </p:sp>
          </p:grpSp>
          <p:sp>
            <p:nvSpPr>
              <p:cNvPr id="11" name="Rounded Rectangle 10"/>
              <p:cNvSpPr/>
              <p:nvPr/>
            </p:nvSpPr>
            <p:spPr bwMode="auto">
              <a:xfrm>
                <a:off x="3151573" y="1429306"/>
                <a:ext cx="1189608" cy="790112"/>
              </a:xfrm>
              <a:prstGeom prst="roundRect">
                <a:avLst/>
              </a:prstGeom>
              <a:no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grpSp>
          <p:nvGrpSpPr>
            <p:cNvPr id="17" name="Group 16"/>
            <p:cNvGrpSpPr/>
            <p:nvPr/>
          </p:nvGrpSpPr>
          <p:grpSpPr>
            <a:xfrm>
              <a:off x="4921046" y="3728197"/>
              <a:ext cx="3746033" cy="1548802"/>
              <a:chOff x="4921046" y="3728197"/>
              <a:chExt cx="3746033" cy="1548802"/>
            </a:xfrm>
          </p:grpSpPr>
          <p:grpSp>
            <p:nvGrpSpPr>
              <p:cNvPr id="10" name="Group 15"/>
              <p:cNvGrpSpPr/>
              <p:nvPr/>
            </p:nvGrpSpPr>
            <p:grpSpPr>
              <a:xfrm>
                <a:off x="5004269" y="3728197"/>
                <a:ext cx="3579587" cy="978119"/>
                <a:chOff x="649941" y="3656479"/>
                <a:chExt cx="4343399" cy="1186830"/>
              </a:xfrm>
            </p:grpSpPr>
            <p:pic>
              <p:nvPicPr>
                <p:cNvPr id="12" name="Picture 1" descr="image001"/>
                <p:cNvPicPr>
                  <a:picLocks noChangeAspect="1" noChangeArrowheads="1"/>
                </p:cNvPicPr>
                <p:nvPr/>
              </p:nvPicPr>
              <p:blipFill>
                <a:blip r:embed="rId5" cstate="print"/>
                <a:srcRect l="30678" r="22350" b="79464"/>
                <a:stretch>
                  <a:fillRect/>
                </a:stretch>
              </p:blipFill>
              <p:spPr bwMode="auto">
                <a:xfrm>
                  <a:off x="649941" y="3656479"/>
                  <a:ext cx="4343399" cy="1186830"/>
                </a:xfrm>
                <a:prstGeom prst="rect">
                  <a:avLst/>
                </a:prstGeom>
                <a:ln>
                  <a:noFill/>
                </a:ln>
                <a:effectLst>
                  <a:softEdge rad="112500"/>
                </a:effectLst>
              </p:spPr>
            </p:pic>
            <p:sp>
              <p:nvSpPr>
                <p:cNvPr id="13" name="Rounded Rectangle 12"/>
                <p:cNvSpPr/>
                <p:nvPr/>
              </p:nvSpPr>
              <p:spPr bwMode="auto">
                <a:xfrm>
                  <a:off x="3563949" y="3903565"/>
                  <a:ext cx="1189608" cy="790112"/>
                </a:xfrm>
                <a:prstGeom prst="roundRect">
                  <a:avLst/>
                </a:prstGeom>
                <a:noFill/>
                <a:ln w="57150" cap="flat" cmpd="sng" algn="ctr">
                  <a:solidFill>
                    <a:srgbClr val="2A97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rgbClr val="000000"/>
                    </a:solidFill>
                    <a:effectLst/>
                    <a:latin typeface="Gill Sans" charset="0"/>
                    <a:ea typeface="ヒラギノ角ゴ Pro W3" charset="0"/>
                    <a:cs typeface="ヒラギノ角ゴ Pro W3" charset="0"/>
                    <a:sym typeface="Gill Sans" charset="0"/>
                  </a:endParaRPr>
                </a:p>
              </p:txBody>
            </p:sp>
          </p:grpSp>
          <p:sp>
            <p:nvSpPr>
              <p:cNvPr id="14" name="TextBox 13"/>
              <p:cNvSpPr txBox="1"/>
              <p:nvPr/>
            </p:nvSpPr>
            <p:spPr>
              <a:xfrm>
                <a:off x="4921046" y="4815334"/>
                <a:ext cx="3746033" cy="461665"/>
              </a:xfrm>
              <a:prstGeom prst="rect">
                <a:avLst/>
              </a:prstGeom>
              <a:noFill/>
            </p:spPr>
            <p:txBody>
              <a:bodyPr wrap="square" rtlCol="0">
                <a:spAutoFit/>
              </a:bodyPr>
              <a:lstStyle/>
              <a:p>
                <a:pPr algn="ctr"/>
                <a:r>
                  <a:rPr lang="en-US" sz="2400" dirty="0" smtClean="0">
                    <a:latin typeface="Calibri" pitchFamily="34" charset="0"/>
                    <a:cs typeface="Calibri" pitchFamily="34" charset="0"/>
                  </a:rPr>
                  <a:t>Autodesk</a:t>
                </a:r>
                <a:r>
                  <a:rPr lang="en-US" sz="2400" kern="0" dirty="0" smtClean="0">
                    <a:solidFill>
                      <a:srgbClr val="FFFFFF"/>
                    </a:solidFill>
                    <a:latin typeface="Calibri" pitchFamily="34" charset="0"/>
                    <a:ea typeface="ＭＳ Ｐゴシック" pitchFamily="-111" charset="-128"/>
                    <a:cs typeface="Calibri" pitchFamily="34" charset="0"/>
                    <a:sym typeface="Arial" pitchFamily="-111" charset="0"/>
                  </a:rPr>
                  <a:t>® AutoCAD® 2013</a:t>
                </a:r>
                <a:endParaRPr lang="en-US" sz="2400" dirty="0">
                  <a:latin typeface="Calibri" pitchFamily="34" charset="0"/>
                  <a:cs typeface="Calibri" pitchFamily="34" charset="0"/>
                </a:endParaRPr>
              </a:p>
            </p:txBody>
          </p:sp>
        </p:grpSp>
      </p:grpSp>
      <p:sp>
        <p:nvSpPr>
          <p:cNvPr id="16" name="Content Placeholder 5"/>
          <p:cNvSpPr>
            <a:spLocks noGrp="1"/>
          </p:cNvSpPr>
          <p:nvPr>
            <p:ph sz="quarter" idx="11"/>
          </p:nvPr>
        </p:nvSpPr>
        <p:spPr>
          <a:xfrm>
            <a:off x="664285" y="1344706"/>
            <a:ext cx="3782209" cy="4717002"/>
          </a:xfrm>
        </p:spPr>
        <p:txBody>
          <a:bodyPr/>
          <a:lstStyle/>
          <a:p>
            <a:r>
              <a:rPr lang="en-US" sz="2800" dirty="0" smtClean="0"/>
              <a:t>Released in March</a:t>
            </a:r>
          </a:p>
          <a:p>
            <a:r>
              <a:rPr lang="en-US" sz="2800" dirty="0" smtClean="0"/>
              <a:t>Focus</a:t>
            </a:r>
          </a:p>
          <a:p>
            <a:pPr lvl="1"/>
            <a:r>
              <a:rPr lang="en-US" sz="2400" dirty="0" smtClean="0"/>
              <a:t>architectural and engineering visualization</a:t>
            </a:r>
          </a:p>
          <a:p>
            <a:r>
              <a:rPr lang="en-US" sz="2800" dirty="0" smtClean="0"/>
              <a:t>Features</a:t>
            </a:r>
          </a:p>
          <a:p>
            <a:pPr lvl="1"/>
            <a:r>
              <a:rPr lang="en-US" sz="2600" dirty="0" smtClean="0"/>
              <a:t>Seamless rendering from desktop applications</a:t>
            </a:r>
          </a:p>
          <a:p>
            <a:pPr lvl="1"/>
            <a:r>
              <a:rPr lang="en-US" sz="2600" dirty="0" smtClean="0"/>
              <a:t>Render Gallery</a:t>
            </a:r>
          </a:p>
          <a:p>
            <a:pPr lvl="2"/>
            <a:r>
              <a:rPr lang="en-US" sz="2300" dirty="0" smtClean="0"/>
              <a:t>Rerender, enhance and share images</a:t>
            </a:r>
          </a:p>
          <a:p>
            <a:pPr>
              <a:buNone/>
            </a:pPr>
            <a:endParaRPr lang="en-US" sz="2600" dirty="0" smtClean="0"/>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Autodesk® Homestyler®</a:t>
            </a:r>
            <a:endParaRPr lang="en-US" dirty="0"/>
          </a:p>
        </p:txBody>
      </p:sp>
      <p:sp>
        <p:nvSpPr>
          <p:cNvPr id="4" name="Content Placeholder 5"/>
          <p:cNvSpPr>
            <a:spLocks noGrp="1"/>
          </p:cNvSpPr>
          <p:nvPr>
            <p:ph sz="quarter" idx="11"/>
          </p:nvPr>
        </p:nvSpPr>
        <p:spPr>
          <a:xfrm>
            <a:off x="5021132" y="1362635"/>
            <a:ext cx="3782209" cy="4231341"/>
          </a:xfrm>
        </p:spPr>
        <p:txBody>
          <a:bodyPr/>
          <a:lstStyle/>
          <a:p>
            <a:r>
              <a:rPr lang="en-US" sz="2800" dirty="0" smtClean="0"/>
              <a:t>Build and decorate your own model home</a:t>
            </a:r>
          </a:p>
          <a:p>
            <a:endParaRPr lang="en-US" sz="2800" dirty="0" smtClean="0"/>
          </a:p>
          <a:p>
            <a:r>
              <a:rPr lang="en-US" sz="2800" dirty="0" smtClean="0"/>
              <a:t>Take “snapshots” to visualize your design</a:t>
            </a:r>
          </a:p>
          <a:p>
            <a:endParaRPr lang="en-US" sz="2800" dirty="0" smtClean="0"/>
          </a:p>
          <a:p>
            <a:r>
              <a:rPr lang="en-US" sz="2800" dirty="0" smtClean="0"/>
              <a:t>Images created using Autodesk 360 Rendering</a:t>
            </a:r>
          </a:p>
          <a:p>
            <a:pPr>
              <a:buNone/>
            </a:pPr>
            <a:endParaRPr lang="en-US" sz="2800" dirty="0" smtClean="0"/>
          </a:p>
        </p:txBody>
      </p:sp>
      <p:pic>
        <p:nvPicPr>
          <p:cNvPr id="2050" name="Picture 14" descr="image009"/>
          <p:cNvPicPr>
            <a:picLocks noChangeAspect="1" noChangeArrowheads="1"/>
          </p:cNvPicPr>
          <p:nvPr/>
        </p:nvPicPr>
        <p:blipFill>
          <a:blip r:embed="rId3" cstate="print"/>
          <a:srcRect/>
          <a:stretch>
            <a:fillRect/>
          </a:stretch>
        </p:blipFill>
        <p:spPr bwMode="auto">
          <a:xfrm>
            <a:off x="328332" y="1099297"/>
            <a:ext cx="3334543" cy="2002491"/>
          </a:xfrm>
          <a:prstGeom prst="rect">
            <a:avLst/>
          </a:prstGeom>
          <a:ln>
            <a:noFill/>
          </a:ln>
          <a:effectLst>
            <a:softEdge rad="112500"/>
          </a:effectLst>
        </p:spPr>
      </p:pic>
      <p:pic>
        <p:nvPicPr>
          <p:cNvPr id="3" name="Picture 2"/>
          <p:cNvPicPr>
            <a:picLocks noChangeAspect="1"/>
          </p:cNvPicPr>
          <p:nvPr/>
        </p:nvPicPr>
        <p:blipFill rotWithShape="1">
          <a:blip r:embed="rId4" cstate="print">
            <a:extLst>
              <a:ext uri="{28A0092B-C50C-407E-A947-70E740481C1C}">
                <a14:useLocalDpi xmlns="" xmlns:a14="http://schemas.microsoft.com/office/drawing/2010/main" val="0"/>
              </a:ext>
            </a:extLst>
          </a:blip>
          <a:srcRect t="5494" b="5129"/>
          <a:stretch/>
        </p:blipFill>
        <p:spPr>
          <a:xfrm>
            <a:off x="1541417" y="2429691"/>
            <a:ext cx="3169920" cy="2124892"/>
          </a:xfrm>
          <a:prstGeom prst="rect">
            <a:avLst/>
          </a:prstGeom>
          <a:ln>
            <a:noFill/>
          </a:ln>
          <a:effectLst>
            <a:softEdge rad="112500"/>
          </a:effectLst>
        </p:spPr>
      </p:pic>
      <p:pic>
        <p:nvPicPr>
          <p:cNvPr id="5" name="Picture 4"/>
          <p:cNvPicPr>
            <a:picLocks noChangeAspect="1"/>
          </p:cNvPicPr>
          <p:nvPr/>
        </p:nvPicPr>
        <p:blipFill rotWithShape="1">
          <a:blip r:embed="rId5" cstate="print">
            <a:extLst>
              <a:ext uri="{28A0092B-C50C-407E-A947-70E740481C1C}">
                <a14:useLocalDpi xmlns="" xmlns:a14="http://schemas.microsoft.com/office/drawing/2010/main" val="0"/>
              </a:ext>
            </a:extLst>
          </a:blip>
          <a:srcRect t="8545" b="7190"/>
          <a:stretch/>
        </p:blipFill>
        <p:spPr>
          <a:xfrm>
            <a:off x="905691" y="4214948"/>
            <a:ext cx="3431177" cy="2168435"/>
          </a:xfrm>
          <a:prstGeom prst="rect">
            <a:avLst/>
          </a:prstGeom>
          <a:ln>
            <a:noFill/>
          </a:ln>
          <a:effectLst>
            <a:softEdge rad="112500"/>
          </a:effectLst>
        </p:spPr>
      </p:pic>
    </p:spTree>
  </p:cSld>
  <p:clrMapOvr>
    <a:masterClrMapping/>
  </p:clrMapOvr>
  <p:transition advTm="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Our Service</a:t>
            </a:r>
            <a:endParaRPr lang="en-US" dirty="0"/>
          </a:p>
        </p:txBody>
      </p:sp>
      <p:grpSp>
        <p:nvGrpSpPr>
          <p:cNvPr id="32" name="Group 31"/>
          <p:cNvGrpSpPr/>
          <p:nvPr/>
        </p:nvGrpSpPr>
        <p:grpSpPr>
          <a:xfrm>
            <a:off x="966679" y="1066130"/>
            <a:ext cx="2911877" cy="2651337"/>
            <a:chOff x="1178537" y="1176586"/>
            <a:chExt cx="2911877" cy="2651337"/>
          </a:xfrm>
        </p:grpSpPr>
        <p:pic>
          <p:nvPicPr>
            <p:cNvPr id="5" name="Picture 4" descr="Best_Neon_286.png"/>
            <p:cNvPicPr>
              <a:picLocks noChangeAspect="1"/>
            </p:cNvPicPr>
            <p:nvPr/>
          </p:nvPicPr>
          <p:blipFill>
            <a:blip r:embed="rId3" cstate="print"/>
            <a:stretch>
              <a:fillRect/>
            </a:stretch>
          </p:blipFill>
          <p:spPr>
            <a:xfrm>
              <a:off x="1178537" y="1176586"/>
              <a:ext cx="2911877" cy="2034469"/>
            </a:xfrm>
            <a:prstGeom prst="rect">
              <a:avLst/>
            </a:prstGeom>
            <a:ln>
              <a:noFill/>
            </a:ln>
            <a:effectLst>
              <a:softEdge rad="112500"/>
            </a:effectLst>
          </p:spPr>
        </p:pic>
        <p:sp>
          <p:nvSpPr>
            <p:cNvPr id="6" name="TextBox 5"/>
            <p:cNvSpPr txBox="1"/>
            <p:nvPr/>
          </p:nvSpPr>
          <p:spPr>
            <a:xfrm>
              <a:off x="1182922" y="3120037"/>
              <a:ext cx="2903106" cy="707886"/>
            </a:xfrm>
            <a:prstGeom prst="rect">
              <a:avLst/>
            </a:prstGeom>
            <a:noFill/>
          </p:spPr>
          <p:txBody>
            <a:bodyPr wrap="square" rtlCol="0">
              <a:spAutoFit/>
            </a:bodyPr>
            <a:lstStyle/>
            <a:p>
              <a:pPr algn="ctr"/>
              <a:r>
                <a:rPr lang="en-US" sz="2000" b="1" dirty="0" smtClean="0">
                  <a:latin typeface="Calibri" pitchFamily="34" charset="0"/>
                  <a:cs typeface="Calibri" pitchFamily="34" charset="0"/>
                </a:rPr>
                <a:t>Architectural &amp; Design</a:t>
              </a:r>
            </a:p>
            <a:p>
              <a:pPr algn="ctr"/>
              <a:r>
                <a:rPr lang="en-US" sz="2000" b="1" dirty="0" smtClean="0">
                  <a:latin typeface="Calibri" pitchFamily="34" charset="0"/>
                  <a:cs typeface="Calibri" pitchFamily="34" charset="0"/>
                </a:rPr>
                <a:t>(i.e. Predictive)</a:t>
              </a:r>
              <a:endParaRPr lang="en-US" sz="2000" b="1" dirty="0">
                <a:latin typeface="Calibri" pitchFamily="34" charset="0"/>
                <a:cs typeface="Calibri" pitchFamily="34" charset="0"/>
              </a:endParaRPr>
            </a:p>
          </p:txBody>
        </p:sp>
      </p:grpSp>
      <p:grpSp>
        <p:nvGrpSpPr>
          <p:cNvPr id="33" name="Group 32"/>
          <p:cNvGrpSpPr/>
          <p:nvPr/>
        </p:nvGrpSpPr>
        <p:grpSpPr>
          <a:xfrm>
            <a:off x="1153110" y="3844031"/>
            <a:ext cx="2539014" cy="2345184"/>
            <a:chOff x="1296140" y="3879542"/>
            <a:chExt cx="2539014" cy="2345184"/>
          </a:xfrm>
        </p:grpSpPr>
        <p:pic>
          <p:nvPicPr>
            <p:cNvPr id="29" name="Picture 28" descr="06 tower NEON best 5m6s.png"/>
            <p:cNvPicPr>
              <a:picLocks noChangeAspect="1"/>
            </p:cNvPicPr>
            <p:nvPr/>
          </p:nvPicPr>
          <p:blipFill>
            <a:blip r:embed="rId4" cstate="print"/>
            <a:srcRect l="20048" t="20682" r="24800" b="31467"/>
            <a:stretch>
              <a:fillRect/>
            </a:stretch>
          </p:blipFill>
          <p:spPr>
            <a:xfrm>
              <a:off x="1296140" y="3879542"/>
              <a:ext cx="2539014" cy="2010762"/>
            </a:xfrm>
            <a:prstGeom prst="rect">
              <a:avLst/>
            </a:prstGeom>
            <a:ln>
              <a:noFill/>
            </a:ln>
            <a:effectLst>
              <a:softEdge rad="112500"/>
            </a:effectLst>
          </p:spPr>
        </p:pic>
        <p:sp>
          <p:nvSpPr>
            <p:cNvPr id="30" name="TextBox 29"/>
            <p:cNvSpPr txBox="1"/>
            <p:nvPr/>
          </p:nvSpPr>
          <p:spPr>
            <a:xfrm>
              <a:off x="1523947" y="5820329"/>
              <a:ext cx="2098142" cy="404397"/>
            </a:xfrm>
            <a:prstGeom prst="rect">
              <a:avLst/>
            </a:prstGeom>
            <a:noFill/>
          </p:spPr>
          <p:txBody>
            <a:bodyPr wrap="square" rtlCol="0">
              <a:spAutoFit/>
            </a:bodyPr>
            <a:lstStyle/>
            <a:p>
              <a:pPr algn="ctr"/>
              <a:r>
                <a:rPr lang="en-US" sz="2000" b="1" dirty="0" smtClean="0">
                  <a:latin typeface="Calibri" pitchFamily="34" charset="0"/>
                  <a:cs typeface="Calibri" pitchFamily="34" charset="0"/>
                </a:rPr>
                <a:t>Scalable</a:t>
              </a:r>
              <a:endParaRPr lang="en-US" sz="2000" b="1" dirty="0">
                <a:latin typeface="Calibri" pitchFamily="34" charset="0"/>
                <a:cs typeface="Calibri" pitchFamily="34" charset="0"/>
              </a:endParaRPr>
            </a:p>
          </p:txBody>
        </p:sp>
      </p:grpSp>
      <p:grpSp>
        <p:nvGrpSpPr>
          <p:cNvPr id="31" name="Group 30"/>
          <p:cNvGrpSpPr/>
          <p:nvPr/>
        </p:nvGrpSpPr>
        <p:grpSpPr>
          <a:xfrm>
            <a:off x="4845235" y="1051368"/>
            <a:ext cx="3332086" cy="2386250"/>
            <a:chOff x="4862002" y="1328536"/>
            <a:chExt cx="3332086" cy="2386250"/>
          </a:xfrm>
        </p:grpSpPr>
        <p:pic>
          <p:nvPicPr>
            <p:cNvPr id="25" name="Picture 24" descr="RevitButtonPress.png"/>
            <p:cNvPicPr>
              <a:picLocks noChangeAspect="1"/>
            </p:cNvPicPr>
            <p:nvPr/>
          </p:nvPicPr>
          <p:blipFill>
            <a:blip r:embed="rId5" cstate="print"/>
            <a:srcRect l="16647" r="17628" b="13113"/>
            <a:stretch>
              <a:fillRect/>
            </a:stretch>
          </p:blipFill>
          <p:spPr>
            <a:xfrm>
              <a:off x="5268546" y="1328536"/>
              <a:ext cx="2536752" cy="1965079"/>
            </a:xfrm>
            <a:prstGeom prst="rect">
              <a:avLst/>
            </a:prstGeom>
            <a:ln>
              <a:noFill/>
            </a:ln>
            <a:effectLst>
              <a:softEdge rad="112500"/>
            </a:effectLst>
          </p:spPr>
        </p:pic>
        <p:sp>
          <p:nvSpPr>
            <p:cNvPr id="26" name="TextBox 25"/>
            <p:cNvSpPr txBox="1"/>
            <p:nvPr/>
          </p:nvSpPr>
          <p:spPr>
            <a:xfrm>
              <a:off x="4862002" y="3314676"/>
              <a:ext cx="3332086" cy="400110"/>
            </a:xfrm>
            <a:prstGeom prst="rect">
              <a:avLst/>
            </a:prstGeom>
            <a:noFill/>
          </p:spPr>
          <p:txBody>
            <a:bodyPr wrap="square" rtlCol="0">
              <a:spAutoFit/>
            </a:bodyPr>
            <a:lstStyle/>
            <a:p>
              <a:pPr algn="ctr"/>
              <a:r>
                <a:rPr lang="en-US" sz="2000" b="1" dirty="0" smtClean="0">
                  <a:latin typeface="Calibri" pitchFamily="34" charset="0"/>
                  <a:cs typeface="Calibri" pitchFamily="34" charset="0"/>
                </a:rPr>
                <a:t>Render Quickly, Anywhere</a:t>
              </a:r>
              <a:endParaRPr lang="en-US" sz="2000" b="1" dirty="0">
                <a:latin typeface="Calibri" pitchFamily="34" charset="0"/>
                <a:cs typeface="Calibri" pitchFamily="34" charset="0"/>
              </a:endParaRPr>
            </a:p>
          </p:txBody>
        </p:sp>
      </p:grpSp>
      <p:grpSp>
        <p:nvGrpSpPr>
          <p:cNvPr id="36" name="Group 35"/>
          <p:cNvGrpSpPr/>
          <p:nvPr/>
        </p:nvGrpSpPr>
        <p:grpSpPr>
          <a:xfrm>
            <a:off x="5402408" y="3963186"/>
            <a:ext cx="2217741" cy="2106876"/>
            <a:chOff x="5381544" y="3906266"/>
            <a:chExt cx="2217741" cy="2106876"/>
          </a:xfrm>
        </p:grpSpPr>
        <p:pic>
          <p:nvPicPr>
            <p:cNvPr id="34" name="Picture 4" descr="C:\workpool\RaaS\_docs\AU\other_images\farm_large.png"/>
            <p:cNvPicPr>
              <a:picLocks noChangeAspect="1" noChangeArrowheads="1"/>
            </p:cNvPicPr>
            <p:nvPr/>
          </p:nvPicPr>
          <p:blipFill>
            <a:blip r:embed="rId6" cstate="print"/>
            <a:srcRect/>
            <a:stretch>
              <a:fillRect/>
            </a:stretch>
          </p:blipFill>
          <p:spPr bwMode="auto">
            <a:xfrm>
              <a:off x="5381544" y="3906266"/>
              <a:ext cx="2217741" cy="1619420"/>
            </a:xfrm>
            <a:prstGeom prst="rect">
              <a:avLst/>
            </a:prstGeom>
            <a:noFill/>
          </p:spPr>
        </p:pic>
        <p:sp>
          <p:nvSpPr>
            <p:cNvPr id="35" name="TextBox 34"/>
            <p:cNvSpPr txBox="1"/>
            <p:nvPr/>
          </p:nvSpPr>
          <p:spPr>
            <a:xfrm>
              <a:off x="5441343" y="5608745"/>
              <a:ext cx="2098142" cy="404397"/>
            </a:xfrm>
            <a:prstGeom prst="rect">
              <a:avLst/>
            </a:prstGeom>
            <a:noFill/>
          </p:spPr>
          <p:txBody>
            <a:bodyPr wrap="square" rtlCol="0">
              <a:spAutoFit/>
            </a:bodyPr>
            <a:lstStyle/>
            <a:p>
              <a:pPr algn="ctr"/>
              <a:r>
                <a:rPr lang="en-US" sz="2000" b="1" dirty="0" smtClean="0">
                  <a:latin typeface="Calibri" pitchFamily="34" charset="0"/>
                  <a:cs typeface="Calibri" pitchFamily="34" charset="0"/>
                </a:rPr>
                <a:t>Efficient</a:t>
              </a:r>
              <a:endParaRPr lang="en-US" sz="2000" b="1" dirty="0">
                <a:latin typeface="Calibri" pitchFamily="34" charset="0"/>
                <a:cs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a:t>
            </a:r>
            <a:endParaRPr lang="en-US" dirty="0"/>
          </a:p>
        </p:txBody>
      </p:sp>
      <p:sp>
        <p:nvSpPr>
          <p:cNvPr id="3" name="Content Placeholder 2"/>
          <p:cNvSpPr>
            <a:spLocks noGrp="1"/>
          </p:cNvSpPr>
          <p:nvPr>
            <p:ph idx="1"/>
          </p:nvPr>
        </p:nvSpPr>
        <p:spPr>
          <a:xfrm>
            <a:off x="416976" y="1508522"/>
            <a:ext cx="8266297" cy="4448395"/>
          </a:xfrm>
        </p:spPr>
        <p:txBody>
          <a:bodyPr/>
          <a:lstStyle/>
          <a:p>
            <a:pPr marL="0">
              <a:buNone/>
            </a:pPr>
            <a:r>
              <a:rPr lang="en-US" sz="3200" dirty="0" smtClean="0"/>
              <a:t>How to </a:t>
            </a:r>
            <a:r>
              <a:rPr lang="en-US" sz="3200" b="1" dirty="0" smtClean="0">
                <a:solidFill>
                  <a:srgbClr val="FFC000"/>
                </a:solidFill>
              </a:rPr>
              <a:t>automatically, efficiently and reliably </a:t>
            </a:r>
            <a:r>
              <a:rPr lang="en-US" sz="3200" dirty="0" smtClean="0"/>
              <a:t>produce a large number of physically-accurate renderings in a </a:t>
            </a:r>
            <a:r>
              <a:rPr lang="en-US" sz="3200" b="1" dirty="0" smtClean="0">
                <a:solidFill>
                  <a:srgbClr val="FFC000"/>
                </a:solidFill>
              </a:rPr>
              <a:t>predictable</a:t>
            </a:r>
            <a:r>
              <a:rPr lang="en-US" sz="3200" dirty="0" smtClean="0"/>
              <a:t> amount of time?</a:t>
            </a:r>
          </a:p>
          <a:p>
            <a:pPr marL="0">
              <a:buNone/>
            </a:pPr>
            <a:endParaRPr lang="en-US" sz="3200" dirty="0" smtClean="0"/>
          </a:p>
          <a:p>
            <a:pPr marL="0">
              <a:buNone/>
            </a:pPr>
            <a:r>
              <a:rPr lang="en-US" sz="3200" dirty="0" smtClean="0">
                <a:solidFill>
                  <a:schemeClr val="tx1"/>
                </a:solidFill>
              </a:rPr>
              <a:t>Solution?</a:t>
            </a:r>
            <a:r>
              <a:rPr lang="en-US" sz="3200" dirty="0" smtClean="0">
                <a:solidFill>
                  <a:srgbClr val="FFC000"/>
                </a:solidFill>
              </a:rPr>
              <a:t> </a:t>
            </a:r>
          </a:p>
          <a:p>
            <a:pPr marL="0">
              <a:buNone/>
            </a:pPr>
            <a:endParaRPr lang="en-US" sz="3200" b="1" dirty="0" smtClean="0">
              <a:solidFill>
                <a:srgbClr val="FFC000"/>
              </a:solidFill>
            </a:endParaRPr>
          </a:p>
          <a:p>
            <a:pPr marL="0">
              <a:buNone/>
            </a:pPr>
            <a:r>
              <a:rPr lang="en-US" sz="4400" b="1" dirty="0" smtClean="0">
                <a:solidFill>
                  <a:srgbClr val="FFC000"/>
                </a:solidFill>
              </a:rPr>
              <a:t>A many-lights rendering algorithm.</a:t>
            </a:r>
          </a:p>
          <a:p>
            <a:endParaRPr lang="en-US" dirty="0" smtClean="0"/>
          </a:p>
          <a:p>
            <a:pPr>
              <a:buNone/>
            </a:pP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quarter" idx="10"/>
          </p:nvPr>
        </p:nvSpPr>
        <p:spPr>
          <a:xfrm>
            <a:off x="353110" y="2087461"/>
            <a:ext cx="3908170" cy="2484539"/>
          </a:xfrm>
        </p:spPr>
        <p:txBody>
          <a:bodyPr/>
          <a:lstStyle/>
          <a:p>
            <a:pPr algn="ctr">
              <a:buNone/>
            </a:pPr>
            <a:r>
              <a:rPr lang="en-US" sz="2400" b="1" dirty="0" smtClean="0"/>
              <a:t>1,000’s of images/day</a:t>
            </a:r>
          </a:p>
          <a:p>
            <a:pPr algn="ctr">
              <a:buNone/>
            </a:pPr>
            <a:endParaRPr lang="en-US" sz="2400" b="1" dirty="0" smtClean="0"/>
          </a:p>
          <a:p>
            <a:pPr algn="ctr">
              <a:buNone/>
            </a:pPr>
            <a:r>
              <a:rPr lang="en-US" sz="2400" b="1" dirty="0" smtClean="0"/>
              <a:t>150s/megapixel (64 cores)</a:t>
            </a:r>
          </a:p>
          <a:p>
            <a:pPr algn="ctr">
              <a:buNone/>
            </a:pPr>
            <a:endParaRPr lang="en-US" sz="2400" b="1" dirty="0" smtClean="0"/>
          </a:p>
          <a:p>
            <a:pPr algn="ctr">
              <a:buNone/>
            </a:pPr>
            <a:r>
              <a:rPr lang="en-US" sz="2400" b="1" dirty="0" smtClean="0"/>
              <a:t>1</a:t>
            </a:r>
            <a:r>
              <a:rPr lang="en-US" sz="2400" b="1" baseline="30000" dirty="0" smtClean="0"/>
              <a:t>st</a:t>
            </a:r>
            <a:r>
              <a:rPr lang="en-US" sz="2400" b="1" dirty="0" smtClean="0"/>
              <a:t> million images this year</a:t>
            </a:r>
          </a:p>
        </p:txBody>
      </p:sp>
      <p:grpSp>
        <p:nvGrpSpPr>
          <p:cNvPr id="10" name="Group 9"/>
          <p:cNvGrpSpPr/>
          <p:nvPr/>
        </p:nvGrpSpPr>
        <p:grpSpPr>
          <a:xfrm>
            <a:off x="4857153" y="222328"/>
            <a:ext cx="3448223" cy="6017107"/>
            <a:chOff x="5188847" y="267152"/>
            <a:chExt cx="3448223" cy="6017107"/>
          </a:xfrm>
        </p:grpSpPr>
        <p:grpSp>
          <p:nvGrpSpPr>
            <p:cNvPr id="4" name="Group 5"/>
            <p:cNvGrpSpPr/>
            <p:nvPr/>
          </p:nvGrpSpPr>
          <p:grpSpPr>
            <a:xfrm>
              <a:off x="5463211" y="267152"/>
              <a:ext cx="2596059" cy="3379849"/>
              <a:chOff x="6235337" y="418012"/>
              <a:chExt cx="2473234" cy="3219941"/>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35337" y="418012"/>
                <a:ext cx="2420984" cy="2863376"/>
              </a:xfrm>
              <a:prstGeom prst="rect">
                <a:avLst/>
              </a:prstGeom>
              <a:ln>
                <a:noFill/>
              </a:ln>
              <a:effectLst>
                <a:softEdge rad="112500"/>
              </a:effectLst>
            </p:spPr>
          </p:pic>
          <p:sp>
            <p:nvSpPr>
              <p:cNvPr id="5" name="TextBox 4"/>
              <p:cNvSpPr txBox="1"/>
              <p:nvPr/>
            </p:nvSpPr>
            <p:spPr>
              <a:xfrm>
                <a:off x="6235337" y="3237843"/>
                <a:ext cx="2473234" cy="400110"/>
              </a:xfrm>
              <a:prstGeom prst="rect">
                <a:avLst/>
              </a:prstGeom>
              <a:noFill/>
            </p:spPr>
            <p:txBody>
              <a:bodyPr wrap="square" rtlCol="0">
                <a:spAutoFit/>
              </a:bodyPr>
              <a:lstStyle/>
              <a:p>
                <a:r>
                  <a:rPr lang="en-US" sz="1000" dirty="0" smtClean="0"/>
                  <a:t>Courtesy of Jonathan </a:t>
                </a:r>
                <a:r>
                  <a:rPr lang="en-US" sz="1000" dirty="0"/>
                  <a:t>Paul </a:t>
                </a:r>
                <a:endParaRPr lang="en-US" sz="1000" dirty="0" smtClean="0"/>
              </a:p>
              <a:p>
                <a:r>
                  <a:rPr lang="en-US" sz="1000" dirty="0" smtClean="0"/>
                  <a:t>Reyes Martinez, </a:t>
                </a:r>
                <a:r>
                  <a:rPr lang="en-US" sz="1000" dirty="0" err="1" smtClean="0"/>
                  <a:t>DreamsFactory</a:t>
                </a:r>
                <a:endParaRPr lang="en-US" sz="1000" dirty="0"/>
              </a:p>
            </p:txBody>
          </p:sp>
        </p:grpSp>
        <p:grpSp>
          <p:nvGrpSpPr>
            <p:cNvPr id="6" name="Group 8"/>
            <p:cNvGrpSpPr/>
            <p:nvPr/>
          </p:nvGrpSpPr>
          <p:grpSpPr>
            <a:xfrm>
              <a:off x="5188847" y="3730855"/>
              <a:ext cx="3448223" cy="2553404"/>
              <a:chOff x="4964854" y="3300549"/>
              <a:chExt cx="3666309" cy="2714896"/>
            </a:xfrm>
          </p:grpSpPr>
          <p:pic>
            <p:nvPicPr>
              <p:cNvPr id="8" name="Picture 7"/>
              <p:cNvPicPr>
                <a:picLocks noChangeAspect="1"/>
              </p:cNvPicPr>
              <p:nvPr/>
            </p:nvPicPr>
            <p:blipFill rotWithShape="1">
              <a:blip r:embed="rId4" cstate="print">
                <a:extLst>
                  <a:ext uri="{28A0092B-C50C-407E-A947-70E740481C1C}">
                    <a14:useLocalDpi xmlns="" xmlns:a14="http://schemas.microsoft.com/office/drawing/2010/main" val="0"/>
                  </a:ext>
                </a:extLst>
              </a:blip>
              <a:srcRect l="-8340" t="5187" r="8340" b="5187"/>
              <a:stretch/>
            </p:blipFill>
            <p:spPr>
              <a:xfrm>
                <a:off x="4964854" y="3300549"/>
                <a:ext cx="3666309" cy="2464526"/>
              </a:xfrm>
              <a:prstGeom prst="rect">
                <a:avLst/>
              </a:prstGeom>
              <a:ln>
                <a:noFill/>
              </a:ln>
              <a:effectLst>
                <a:softEdge rad="112500"/>
              </a:effectLst>
            </p:spPr>
          </p:pic>
          <p:sp>
            <p:nvSpPr>
              <p:cNvPr id="14" name="TextBox 13"/>
              <p:cNvSpPr txBox="1"/>
              <p:nvPr/>
            </p:nvSpPr>
            <p:spPr>
              <a:xfrm>
                <a:off x="5343043" y="5769224"/>
                <a:ext cx="3208774" cy="246221"/>
              </a:xfrm>
              <a:prstGeom prst="rect">
                <a:avLst/>
              </a:prstGeom>
              <a:noFill/>
            </p:spPr>
            <p:txBody>
              <a:bodyPr wrap="square" rtlCol="0">
                <a:spAutoFit/>
              </a:bodyPr>
              <a:lstStyle/>
              <a:p>
                <a:r>
                  <a:rPr lang="en-US" sz="1000" dirty="0" err="1" smtClean="0"/>
                  <a:t>Tian</a:t>
                </a:r>
                <a:r>
                  <a:rPr lang="en-US" sz="1000" dirty="0" smtClean="0"/>
                  <a:t> </a:t>
                </a:r>
                <a:r>
                  <a:rPr lang="en-US" sz="1000" dirty="0" err="1" smtClean="0"/>
                  <a:t>Tian</a:t>
                </a:r>
                <a:r>
                  <a:rPr lang="en-US" sz="1000" dirty="0" smtClean="0"/>
                  <a:t>, </a:t>
                </a:r>
                <a:r>
                  <a:rPr lang="en-US" sz="1000" dirty="0"/>
                  <a:t>Autodesk</a:t>
                </a:r>
                <a:r>
                  <a:rPr lang="en-US" sz="1000" baseline="30000" dirty="0"/>
                  <a:t>®</a:t>
                </a:r>
                <a:r>
                  <a:rPr lang="en-US" sz="1000" dirty="0"/>
                  <a:t> </a:t>
                </a:r>
                <a:r>
                  <a:rPr lang="en-US" sz="1000" dirty="0" err="1"/>
                  <a:t>Homestyler</a:t>
                </a:r>
                <a:r>
                  <a:rPr lang="en-US" sz="1000" baseline="30000" dirty="0"/>
                  <a:t>®</a:t>
                </a:r>
              </a:p>
            </p:txBody>
          </p:sp>
        </p:gr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4647" y="5564124"/>
            <a:ext cx="7450106" cy="461665"/>
          </a:xfrm>
          <a:prstGeom prst="rect">
            <a:avLst/>
          </a:prstGeom>
          <a:noFill/>
        </p:spPr>
        <p:txBody>
          <a:bodyPr wrap="square" rtlCol="0">
            <a:spAutoFit/>
          </a:bodyPr>
          <a:lstStyle/>
          <a:p>
            <a:pPr algn="ctr"/>
            <a:r>
              <a:rPr lang="en-US" sz="2400" dirty="0" smtClean="0">
                <a:latin typeface="Calibri" pitchFamily="34" charset="0"/>
                <a:cs typeface="Calibri" pitchFamily="34" charset="0"/>
                <a:hlinkClick r:id="rId3"/>
              </a:rPr>
              <a:t>www.facebook.com/Autodesk360Rendering/photos</a:t>
            </a:r>
            <a:endParaRPr lang="en-US" sz="2400" dirty="0">
              <a:latin typeface="Calibri" pitchFamily="34" charset="0"/>
              <a:cs typeface="Calibri" pitchFamily="34" charset="0"/>
            </a:endParaRPr>
          </a:p>
        </p:txBody>
      </p:sp>
      <p:pic>
        <p:nvPicPr>
          <p:cNvPr id="5" name="Picture 4" descr="A360Facebook.png"/>
          <p:cNvPicPr>
            <a:picLocks noChangeAspect="1"/>
          </p:cNvPicPr>
          <p:nvPr/>
        </p:nvPicPr>
        <p:blipFill>
          <a:blip r:embed="rId4" cstate="print"/>
          <a:srcRect b="35817"/>
          <a:stretch>
            <a:fillRect/>
          </a:stretch>
        </p:blipFill>
        <p:spPr>
          <a:xfrm>
            <a:off x="826484" y="528919"/>
            <a:ext cx="7491033" cy="4921622"/>
          </a:xfrm>
          <a:prstGeom prst="rect">
            <a:avLst/>
          </a:prstGeom>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0706143e-683f-41dd-84aa-7efecf3c4826"/>
</p:tagLst>
</file>

<file path=ppt/theme/theme1.xml><?xml version="1.0" encoding="utf-8"?>
<a:theme xmlns:a="http://schemas.openxmlformats.org/drawingml/2006/main" name="Default Theme">
  <a:themeElements>
    <a:clrScheme name="ADSK_COLORS">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Theme">
  <a:themeElements>
    <a:clrScheme name="ADSK_COLORS">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Theme">
  <a:themeElements>
    <a:clrScheme name="ADSK_COLORS">
      <a:dk1>
        <a:srgbClr val="000000"/>
      </a:dk1>
      <a:lt1>
        <a:srgbClr val="FFFFFF"/>
      </a:lt1>
      <a:dk2>
        <a:srgbClr val="000000"/>
      </a:dk2>
      <a:lt2>
        <a:srgbClr val="FFFFFF"/>
      </a:lt2>
      <a:accent1>
        <a:srgbClr val="FFAA00"/>
      </a:accent1>
      <a:accent2>
        <a:srgbClr val="EE5500"/>
      </a:accent2>
      <a:accent3>
        <a:srgbClr val="DD0000"/>
      </a:accent3>
      <a:accent4>
        <a:srgbClr val="004282"/>
      </a:accent4>
      <a:accent5>
        <a:srgbClr val="993388"/>
      </a:accent5>
      <a:accent6>
        <a:srgbClr val="118888"/>
      </a:accent6>
      <a:hlink>
        <a:srgbClr val="00B0F0"/>
      </a:hlink>
      <a:folHlink>
        <a:srgbClr val="993388"/>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uthor2 xmlns="c20569a0-7a2d-4340-910a-6cf3014940f6">
      <UserInfo>
        <DisplayName>ADS\kennedn</DisplayName>
        <AccountId>1112</AccountId>
        <AccountType/>
      </UserInfo>
    </Author2>
    <Type_x0020_of_x0020_document xmlns="c20569a0-7a2d-4340-910a-6cf3014940f6">Templates</Type_x0020_of_x0020_document>
    <_dlc_DocId xmlns="4b999840-ec53-4f43-9cd4-e7b7219d5d65">Y5Y74DUHQR4S-529-43</_dlc_DocId>
    <_dlc_DocIdUrl xmlns="4b999840-ec53-4f43-9cd4-e7b7219d5d65">
      <Url>http://psebshare/sites/airmax/pm/_layouts/DocIdRedir.aspx?ID=Y5Y74DUHQR4S-529-43</Url>
      <Description>Y5Y74DUHQR4S-529-43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4E4057664F681147B238E59077E0DD67" ma:contentTypeVersion="5" ma:contentTypeDescription="Create a new document." ma:contentTypeScope="" ma:versionID="7b84b7c18fad3f49028728b216cb5a7b">
  <xsd:schema xmlns:xsd="http://www.w3.org/2001/XMLSchema" xmlns:xs="http://www.w3.org/2001/XMLSchema" xmlns:p="http://schemas.microsoft.com/office/2006/metadata/properties" xmlns:ns2="4b999840-ec53-4f43-9cd4-e7b7219d5d65" xmlns:ns3="c20569a0-7a2d-4340-910a-6cf3014940f6" targetNamespace="http://schemas.microsoft.com/office/2006/metadata/properties" ma:root="true" ma:fieldsID="dfb5dde9015af598aec5771ef544541c" ns2:_="" ns3:_="">
    <xsd:import namespace="4b999840-ec53-4f43-9cd4-e7b7219d5d65"/>
    <xsd:import namespace="c20569a0-7a2d-4340-910a-6cf3014940f6"/>
    <xsd:element name="properties">
      <xsd:complexType>
        <xsd:sequence>
          <xsd:element name="documentManagement">
            <xsd:complexType>
              <xsd:all>
                <xsd:element ref="ns2:_dlc_DocId" minOccurs="0"/>
                <xsd:element ref="ns2:_dlc_DocIdUrl" minOccurs="0"/>
                <xsd:element ref="ns2:_dlc_DocIdPersistId" minOccurs="0"/>
                <xsd:element ref="ns3:Type_x0020_of_x0020_document" minOccurs="0"/>
                <xsd:element ref="ns3:Author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999840-ec53-4f43-9cd4-e7b7219d5d6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20569a0-7a2d-4340-910a-6cf3014940f6" elementFormDefault="qualified">
    <xsd:import namespace="http://schemas.microsoft.com/office/2006/documentManagement/types"/>
    <xsd:import namespace="http://schemas.microsoft.com/office/infopath/2007/PartnerControls"/>
    <xsd:element name="Type_x0020_of_x0020_document" ma:index="11" nillable="true" ma:displayName="Type of document" ma:format="Dropdown" ma:internalName="Type_x0020_of_x0020_document">
      <xsd:simpleType>
        <xsd:restriction base="dms:Choice">
          <xsd:enumeration value="Policy Write Up (2 Pagers)"/>
          <xsd:enumeration value="Support Documentation"/>
          <xsd:enumeration value="Templates"/>
          <xsd:enumeration value="Presentation"/>
          <xsd:enumeration value="Meeting Recap"/>
        </xsd:restriction>
      </xsd:simpleType>
    </xsd:element>
    <xsd:element name="Author2" ma:index="12" nillable="true" ma:displayName="Author" ma:list="UserInfo" ma:SearchPeopleOnly="false" ma:SharePointGroup="0" ma:internalName="Author2"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87B500-52DC-4022-8F10-B16B1248DD6A}">
  <ds:schemaRefs>
    <ds:schemaRef ds:uri="http://schemas.microsoft.com/office/2006/metadata/properties"/>
    <ds:schemaRef ds:uri="http://schemas.microsoft.com/office/infopath/2007/PartnerControls"/>
    <ds:schemaRef ds:uri="c20569a0-7a2d-4340-910a-6cf3014940f6"/>
    <ds:schemaRef ds:uri="4b999840-ec53-4f43-9cd4-e7b7219d5d65"/>
  </ds:schemaRefs>
</ds:datastoreItem>
</file>

<file path=customXml/itemProps2.xml><?xml version="1.0" encoding="utf-8"?>
<ds:datastoreItem xmlns:ds="http://schemas.openxmlformats.org/officeDocument/2006/customXml" ds:itemID="{ADFE59D0-1A06-4AE1-BAC0-C66FAED7E955}">
  <ds:schemaRefs>
    <ds:schemaRef ds:uri="http://schemas.microsoft.com/sharepoint/v3/contenttype/forms"/>
  </ds:schemaRefs>
</ds:datastoreItem>
</file>

<file path=customXml/itemProps3.xml><?xml version="1.0" encoding="utf-8"?>
<ds:datastoreItem xmlns:ds="http://schemas.openxmlformats.org/officeDocument/2006/customXml" ds:itemID="{B6B01078-1F49-42F1-B892-3BAA90168ED0}">
  <ds:schemaRefs>
    <ds:schemaRef ds:uri="http://schemas.microsoft.com/sharepoint/events"/>
  </ds:schemaRefs>
</ds:datastoreItem>
</file>

<file path=customXml/itemProps4.xml><?xml version="1.0" encoding="utf-8"?>
<ds:datastoreItem xmlns:ds="http://schemas.openxmlformats.org/officeDocument/2006/customXml" ds:itemID="{D05304E5-D05A-4C47-8881-DA782158CB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999840-ec53-4f43-9cd4-e7b7219d5d65"/>
    <ds:schemaRef ds:uri="c20569a0-7a2d-4340-910a-6cf3014940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77135</TotalTime>
  <Words>3782</Words>
  <Application>Microsoft Office PowerPoint</Application>
  <PresentationFormat>On-screen Show (4:3)</PresentationFormat>
  <Paragraphs>321</Paragraphs>
  <Slides>36</Slides>
  <Notes>36</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Default Theme</vt:lpstr>
      <vt:lpstr>1_Default Theme</vt:lpstr>
      <vt:lpstr>3_Default Theme</vt:lpstr>
      <vt:lpstr>Slide 1</vt:lpstr>
      <vt:lpstr>What is Autodesk 360 Rendering?</vt:lpstr>
      <vt:lpstr>Autodesk® 360</vt:lpstr>
      <vt:lpstr>Autodesk® 360 Rendering</vt:lpstr>
      <vt:lpstr>Autodesk® Homestyler®</vt:lpstr>
      <vt:lpstr>Goals of Our Service</vt:lpstr>
      <vt:lpstr>Problem</vt:lpstr>
      <vt:lpstr>Slide 8</vt:lpstr>
      <vt:lpstr>Slide 9</vt:lpstr>
      <vt:lpstr>Overview</vt:lpstr>
      <vt:lpstr>Algorithm Overview</vt:lpstr>
      <vt:lpstr>Algorithm Overview</vt:lpstr>
      <vt:lpstr>Issue #1: Eye Ray Splitting</vt:lpstr>
      <vt:lpstr>Issue #1: Glossy Objects</vt:lpstr>
      <vt:lpstr>Issue #2: Big Model, Small Scene</vt:lpstr>
      <vt:lpstr>Solution #2: VPL Targeting</vt:lpstr>
      <vt:lpstr>Solution #2: VPL Targeting</vt:lpstr>
      <vt:lpstr>Issue #2: High Occlusion</vt:lpstr>
      <vt:lpstr>Issue #3: Directionally Variant Lights</vt:lpstr>
      <vt:lpstr>Formalized in Bidirectional Lightcuts</vt:lpstr>
      <vt:lpstr>Overview</vt:lpstr>
      <vt:lpstr>Advantages of Many-Lights algorithms</vt:lpstr>
      <vt:lpstr>Advantage #1: Performance</vt:lpstr>
      <vt:lpstr>Advantage #2: Supports Design-size Models</vt:lpstr>
      <vt:lpstr>Advantage #3: More Predictable Cost</vt:lpstr>
      <vt:lpstr>Relative Render Time by Lighting</vt:lpstr>
      <vt:lpstr>Advantage #4: Automatic Rendering</vt:lpstr>
      <vt:lpstr>Advantage #4: Automatic Rendering</vt:lpstr>
      <vt:lpstr>Advantage #4: Automatic Rendering</vt:lpstr>
      <vt:lpstr>Relative Render Time By Quality (50K scenes)</vt:lpstr>
      <vt:lpstr>Advantage 5: High Quality Preview</vt:lpstr>
      <vt:lpstr>Future Work</vt:lpstr>
      <vt:lpstr>Conclusion</vt:lpstr>
      <vt:lpstr>Acknowledgements</vt:lpstr>
      <vt:lpstr>Questions?</vt:lpstr>
      <vt:lpstr>Slide 36</vt:lpstr>
    </vt:vector>
  </TitlesOfParts>
  <Company>Autodesk,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AIRMax 4.0 Policies Overview - final 21Feb2012</dc:title>
  <dc:creator>Douglas Look</dc:creator>
  <cp:lastModifiedBy>Adam Arbree</cp:lastModifiedBy>
  <cp:revision>2420</cp:revision>
  <dcterms:created xsi:type="dcterms:W3CDTF">2010-03-05T17:05:41Z</dcterms:created>
  <dcterms:modified xsi:type="dcterms:W3CDTF">2012-08-03T21:54:47Z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0x0101004E4057664F681147B238E59077E0DD67</vt:lpwstr>
  </property>
  <property fmtid="{D5CDD505-2E9C-101B-9397-08002B2CF9AE}" pid="3" name="_dlc_DocIdItemGuid">
    <vt:lpwstr>bef0a560-9964-4397-afd7-cf2f7b4a630c</vt:lpwstr>
  </property>
</Properties>
</file>